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 id="2147483744" r:id="rId2"/>
    <p:sldMasterId id="2147483732" r:id="rId3"/>
    <p:sldMasterId id="2147483756" r:id="rId4"/>
    <p:sldMasterId id="2147483672" r:id="rId5"/>
    <p:sldMasterId id="2147483696" r:id="rId6"/>
    <p:sldMasterId id="2147483768" r:id="rId7"/>
  </p:sldMasterIdLst>
  <p:notesMasterIdLst>
    <p:notesMasterId r:id="rId29"/>
  </p:notesMasterIdLst>
  <p:sldIdLst>
    <p:sldId id="257" r:id="rId8"/>
    <p:sldId id="264" r:id="rId9"/>
    <p:sldId id="279" r:id="rId10"/>
    <p:sldId id="280" r:id="rId11"/>
    <p:sldId id="283" r:id="rId12"/>
    <p:sldId id="284" r:id="rId13"/>
    <p:sldId id="275" r:id="rId14"/>
    <p:sldId id="277" r:id="rId15"/>
    <p:sldId id="271" r:id="rId16"/>
    <p:sldId id="268" r:id="rId17"/>
    <p:sldId id="267" r:id="rId18"/>
    <p:sldId id="276" r:id="rId19"/>
    <p:sldId id="272" r:id="rId20"/>
    <p:sldId id="269" r:id="rId21"/>
    <p:sldId id="273" r:id="rId22"/>
    <p:sldId id="270" r:id="rId23"/>
    <p:sldId id="285" r:id="rId24"/>
    <p:sldId id="289" r:id="rId25"/>
    <p:sldId id="288" r:id="rId26"/>
    <p:sldId id="287"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9"/>
    <a:srgbClr val="B22A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88"/>
    <p:restoredTop sz="85986" autoAdjust="0"/>
  </p:normalViewPr>
  <p:slideViewPr>
    <p:cSldViewPr snapToGrid="0" snapToObjects="1">
      <p:cViewPr varScale="1">
        <p:scale>
          <a:sx n="98" d="100"/>
          <a:sy n="98" d="100"/>
        </p:scale>
        <p:origin x="894" y="9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What is your biggest daily challenge?</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2AD0-4CDA-9D2E-1D3C006D150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2AD0-4CDA-9D2E-1D3C006D150C}"/>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3-2AD0-4CDA-9D2E-1D3C006D150C}"/>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4-2AD0-4CDA-9D2E-1D3C006D150C}"/>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5-2AD0-4CDA-9D2E-1D3C006D150C}"/>
              </c:ext>
            </c:extLst>
          </c:dPt>
          <c:dLbls>
            <c:dLbl>
              <c:idx val="0"/>
              <c:tx>
                <c:rich>
                  <a:bodyPr/>
                  <a:lstStyle/>
                  <a:p>
                    <a:fld id="{5A5D5B14-74F1-4221-B887-3A04A2FFDC87}" type="CATEGORYNAME">
                      <a:rPr lang="en-US"/>
                      <a:pPr/>
                      <a:t>[CATEGORY NAME]</a:t>
                    </a:fld>
                    <a:r>
                      <a:rPr lang="en-US" baseline="0"/>
                      <a:t>
108</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AD0-4CDA-9D2E-1D3C006D150C}"/>
                </c:ext>
              </c:extLst>
            </c:dLbl>
            <c:dLbl>
              <c:idx val="1"/>
              <c:tx>
                <c:rich>
                  <a:bodyPr/>
                  <a:lstStyle/>
                  <a:p>
                    <a:fld id="{A96F8389-EA7F-498E-858D-1E1BACA6A740}" type="CATEGORYNAME">
                      <a:rPr lang="en-US"/>
                      <a:pPr/>
                      <a:t>[CATEGORY NAME]</a:t>
                    </a:fld>
                    <a:r>
                      <a:rPr lang="en-US" baseline="0"/>
                      <a:t>
96</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AD0-4CDA-9D2E-1D3C006D150C}"/>
                </c:ext>
              </c:extLst>
            </c:dLbl>
            <c:dLbl>
              <c:idx val="2"/>
              <c:tx>
                <c:rich>
                  <a:bodyPr/>
                  <a:lstStyle/>
                  <a:p>
                    <a:fld id="{BF2B9825-51D4-4267-BBBE-C24751C90D13}" type="CATEGORYNAME">
                      <a:rPr lang="en-US"/>
                      <a:pPr/>
                      <a:t>[CATEGORY NAME]</a:t>
                    </a:fld>
                    <a:r>
                      <a:rPr lang="en-US" baseline="0"/>
                      <a:t>
92</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AD0-4CDA-9D2E-1D3C006D150C}"/>
                </c:ext>
              </c:extLst>
            </c:dLbl>
            <c:dLbl>
              <c:idx val="3"/>
              <c:tx>
                <c:rich>
                  <a:bodyPr/>
                  <a:lstStyle/>
                  <a:p>
                    <a:fld id="{20D32EF8-78E3-4CD4-80B7-F0F4316A6E6E}" type="CATEGORYNAME">
                      <a:rPr lang="en-US"/>
                      <a:pPr/>
                      <a:t>[CATEGORY NAME]</a:t>
                    </a:fld>
                    <a:r>
                      <a:rPr lang="en-US" baseline="0"/>
                      <a:t>
88</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AD0-4CDA-9D2E-1D3C006D150C}"/>
                </c:ext>
              </c:extLst>
            </c:dLbl>
            <c:dLbl>
              <c:idx val="4"/>
              <c:tx>
                <c:rich>
                  <a:bodyPr/>
                  <a:lstStyle/>
                  <a:p>
                    <a:fld id="{C2E1C313-FC0B-4BEF-AA54-1D75A840DBCC}" type="CATEGORYNAME">
                      <a:rPr lang="en-US"/>
                      <a:pPr/>
                      <a:t>[CATEGORY NAME]</a:t>
                    </a:fld>
                    <a:r>
                      <a:rPr lang="en-US" baseline="0"/>
                      <a:t>
77</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AD0-4CDA-9D2E-1D3C006D150C}"/>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Sheet1!$A$2:$A$6</c:f>
              <c:strCache>
                <c:ptCount val="5"/>
                <c:pt idx="0">
                  <c:v>Pain</c:v>
                </c:pt>
                <c:pt idx="1">
                  <c:v>Bowel</c:v>
                </c:pt>
                <c:pt idx="2">
                  <c:v>Bladder</c:v>
                </c:pt>
                <c:pt idx="3">
                  <c:v>Independence</c:v>
                </c:pt>
                <c:pt idx="4">
                  <c:v>Movement/Mobility</c:v>
                </c:pt>
              </c:strCache>
            </c:strRef>
          </c:cat>
          <c:val>
            <c:numRef>
              <c:f>Sheet1!$B$2:$B$6</c:f>
              <c:numCache>
                <c:formatCode>General</c:formatCode>
                <c:ptCount val="5"/>
                <c:pt idx="0">
                  <c:v>108</c:v>
                </c:pt>
                <c:pt idx="1">
                  <c:v>96</c:v>
                </c:pt>
                <c:pt idx="2">
                  <c:v>92</c:v>
                </c:pt>
                <c:pt idx="3">
                  <c:v>88</c:v>
                </c:pt>
                <c:pt idx="4">
                  <c:v>77</c:v>
                </c:pt>
              </c:numCache>
            </c:numRef>
          </c:val>
          <c:extLst>
            <c:ext xmlns:c16="http://schemas.microsoft.com/office/drawing/2014/chart" uri="{C3380CC4-5D6E-409C-BE32-E72D297353CC}">
              <c16:uniqueId val="{00000000-2AD0-4CDA-9D2E-1D3C006D150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5858246963077716"/>
          <c:y val="0.94781675990934811"/>
          <c:w val="0.67932927398192777"/>
          <c:h val="5.218324009065184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0BE209-6E3E-214C-A55B-1AB018C560B6}"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C0095-D728-7F4A-9428-35B014D2902E}" type="slidenum">
              <a:rPr lang="en-US" smtClean="0"/>
              <a:t>‹#›</a:t>
            </a:fld>
            <a:endParaRPr lang="en-US"/>
          </a:p>
        </p:txBody>
      </p:sp>
    </p:spTree>
    <p:extLst>
      <p:ext uri="{BB962C8B-B14F-4D97-AF65-F5344CB8AC3E}">
        <p14:creationId xmlns:p14="http://schemas.microsoft.com/office/powerpoint/2010/main" val="2352984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31C0095-D728-7F4A-9428-35B014D2902E}" type="slidenum">
              <a:rPr lang="en-US" smtClean="0"/>
              <a:t>1</a:t>
            </a:fld>
            <a:endParaRPr lang="en-US"/>
          </a:p>
        </p:txBody>
      </p:sp>
    </p:spTree>
    <p:extLst>
      <p:ext uri="{BB962C8B-B14F-4D97-AF65-F5344CB8AC3E}">
        <p14:creationId xmlns:p14="http://schemas.microsoft.com/office/powerpoint/2010/main" val="3211010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2</a:t>
            </a:fld>
            <a:endParaRPr lang="en-US"/>
          </a:p>
        </p:txBody>
      </p:sp>
    </p:spTree>
    <p:extLst>
      <p:ext uri="{BB962C8B-B14F-4D97-AF65-F5344CB8AC3E}">
        <p14:creationId xmlns:p14="http://schemas.microsoft.com/office/powerpoint/2010/main" val="1025250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1C0095-D728-7F4A-9428-35B014D290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42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1C0095-D728-7F4A-9428-35B014D290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201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1C0095-D728-7F4A-9428-35B014D290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361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1C0095-D728-7F4A-9428-35B014D290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013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7</a:t>
            </a:fld>
            <a:endParaRPr lang="en-US"/>
          </a:p>
        </p:txBody>
      </p:sp>
    </p:spTree>
    <p:extLst>
      <p:ext uri="{BB962C8B-B14F-4D97-AF65-F5344CB8AC3E}">
        <p14:creationId xmlns:p14="http://schemas.microsoft.com/office/powerpoint/2010/main" val="866384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8</a:t>
            </a:fld>
            <a:endParaRPr lang="en-US"/>
          </a:p>
        </p:txBody>
      </p:sp>
    </p:spTree>
    <p:extLst>
      <p:ext uri="{BB962C8B-B14F-4D97-AF65-F5344CB8AC3E}">
        <p14:creationId xmlns:p14="http://schemas.microsoft.com/office/powerpoint/2010/main" val="2920716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9</a:t>
            </a:fld>
            <a:endParaRPr lang="en-US"/>
          </a:p>
        </p:txBody>
      </p:sp>
    </p:spTree>
    <p:extLst>
      <p:ext uri="{BB962C8B-B14F-4D97-AF65-F5344CB8AC3E}">
        <p14:creationId xmlns:p14="http://schemas.microsoft.com/office/powerpoint/2010/main" val="2648306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11</a:t>
            </a:fld>
            <a:endParaRPr lang="en-US"/>
          </a:p>
        </p:txBody>
      </p:sp>
    </p:spTree>
    <p:extLst>
      <p:ext uri="{BB962C8B-B14F-4D97-AF65-F5344CB8AC3E}">
        <p14:creationId xmlns:p14="http://schemas.microsoft.com/office/powerpoint/2010/main" val="1350447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13</a:t>
            </a:fld>
            <a:endParaRPr lang="en-US"/>
          </a:p>
        </p:txBody>
      </p:sp>
    </p:spTree>
    <p:extLst>
      <p:ext uri="{BB962C8B-B14F-4D97-AF65-F5344CB8AC3E}">
        <p14:creationId xmlns:p14="http://schemas.microsoft.com/office/powerpoint/2010/main" val="3027650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14</a:t>
            </a:fld>
            <a:endParaRPr lang="en-US"/>
          </a:p>
        </p:txBody>
      </p:sp>
    </p:spTree>
    <p:extLst>
      <p:ext uri="{BB962C8B-B14F-4D97-AF65-F5344CB8AC3E}">
        <p14:creationId xmlns:p14="http://schemas.microsoft.com/office/powerpoint/2010/main" val="988275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16</a:t>
            </a:fld>
            <a:endParaRPr lang="en-US"/>
          </a:p>
        </p:txBody>
      </p:sp>
    </p:spTree>
    <p:extLst>
      <p:ext uri="{BB962C8B-B14F-4D97-AF65-F5344CB8AC3E}">
        <p14:creationId xmlns:p14="http://schemas.microsoft.com/office/powerpoint/2010/main" val="95571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17</a:t>
            </a:fld>
            <a:endParaRPr lang="en-US"/>
          </a:p>
        </p:txBody>
      </p:sp>
    </p:spTree>
    <p:extLst>
      <p:ext uri="{BB962C8B-B14F-4D97-AF65-F5344CB8AC3E}">
        <p14:creationId xmlns:p14="http://schemas.microsoft.com/office/powerpoint/2010/main" val="3864029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1C0095-D728-7F4A-9428-35B014D290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97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19</a:t>
            </a:fld>
            <a:endParaRPr lang="en-US"/>
          </a:p>
        </p:txBody>
      </p:sp>
    </p:spTree>
    <p:extLst>
      <p:ext uri="{BB962C8B-B14F-4D97-AF65-F5344CB8AC3E}">
        <p14:creationId xmlns:p14="http://schemas.microsoft.com/office/powerpoint/2010/main" val="296871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20</a:t>
            </a:fld>
            <a:endParaRPr lang="en-US"/>
          </a:p>
        </p:txBody>
      </p:sp>
    </p:spTree>
    <p:extLst>
      <p:ext uri="{BB962C8B-B14F-4D97-AF65-F5344CB8AC3E}">
        <p14:creationId xmlns:p14="http://schemas.microsoft.com/office/powerpoint/2010/main" val="3684918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21</a:t>
            </a:fld>
            <a:endParaRPr lang="en-US"/>
          </a:p>
        </p:txBody>
      </p:sp>
    </p:spTree>
    <p:extLst>
      <p:ext uri="{BB962C8B-B14F-4D97-AF65-F5344CB8AC3E}">
        <p14:creationId xmlns:p14="http://schemas.microsoft.com/office/powerpoint/2010/main" val="997703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939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1146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79010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8383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049160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02005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68255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845204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164178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28663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51142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077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710325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973578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0908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7781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859376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651846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823613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02480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796737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75887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21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88076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782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71494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099324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14566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72016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319055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021880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771812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27146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576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2592322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6579801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3882541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2068969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4471942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57069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00187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5199116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6841944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5649015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61387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525052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25989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5983271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47253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176998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7835388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2220730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9846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727855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0343578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8502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1543349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1596112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909919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7044427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1766738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1978721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7772377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1622756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3905411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0079635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3834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7636402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0480459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0415784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7233889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968792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7726464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89158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2440039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760976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10/19/2023</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061284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emf"/><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18" Type="http://schemas.openxmlformats.org/officeDocument/2006/relationships/image" Target="../media/image5.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4.jpeg"/><Relationship Id="rId2" Type="http://schemas.openxmlformats.org/officeDocument/2006/relationships/slideLayout" Target="../slideLayouts/slideLayout13.xml"/><Relationship Id="rId16"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7.jpg"/><Relationship Id="rId18" Type="http://schemas.openxmlformats.org/officeDocument/2006/relationships/image" Target="../media/image5.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4.jpeg"/><Relationship Id="rId2" Type="http://schemas.openxmlformats.org/officeDocument/2006/relationships/slideLayout" Target="../slideLayouts/slideLayout24.xml"/><Relationship Id="rId16" Type="http://schemas.openxmlformats.org/officeDocument/2006/relationships/image" Target="../media/image3.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7.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5.emf"/><Relationship Id="rId2" Type="http://schemas.openxmlformats.org/officeDocument/2006/relationships/slideLayout" Target="../slideLayouts/slideLayout35.xml"/><Relationship Id="rId16" Type="http://schemas.openxmlformats.org/officeDocument/2006/relationships/image" Target="../media/image4.jpe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jpe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jpg"/><Relationship Id="rId18" Type="http://schemas.openxmlformats.org/officeDocument/2006/relationships/image" Target="../media/image5.emf"/><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4.jpeg"/><Relationship Id="rId2" Type="http://schemas.openxmlformats.org/officeDocument/2006/relationships/slideLayout" Target="../slideLayouts/slideLayout46.xml"/><Relationship Id="rId16" Type="http://schemas.openxmlformats.org/officeDocument/2006/relationships/image" Target="../media/image3.jpe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9.jpg"/><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image" Target="../media/image4.jpeg"/><Relationship Id="rId2" Type="http://schemas.openxmlformats.org/officeDocument/2006/relationships/slideLayout" Target="../slideLayouts/slideLayout57.xml"/><Relationship Id="rId16" Type="http://schemas.openxmlformats.org/officeDocument/2006/relationships/image" Target="../media/image3.jpe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jpe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image" Target="../media/image5.emf"/><Relationship Id="rId2" Type="http://schemas.openxmlformats.org/officeDocument/2006/relationships/slideLayout" Target="../slideLayouts/slideLayout68.xml"/><Relationship Id="rId16" Type="http://schemas.openxmlformats.org/officeDocument/2006/relationships/image" Target="../media/image4.jpe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jpeg"/><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72E9EE-C110-494A-9244-29FC81C795E9}"/>
              </a:ext>
            </a:extLst>
          </p:cNvPr>
          <p:cNvPicPr>
            <a:picLocks noChangeAspect="1"/>
          </p:cNvPicPr>
          <p:nvPr userDrawn="1"/>
        </p:nvPicPr>
        <p:blipFill>
          <a:blip r:embed="rId13"/>
          <a:srcRect/>
          <a:stretch/>
        </p:blipFill>
        <p:spPr>
          <a:xfrm>
            <a:off x="6350" y="0"/>
            <a:ext cx="12179300" cy="6858000"/>
          </a:xfrm>
          <a:prstGeom prst="rect">
            <a:avLst/>
          </a:prstGeom>
        </p:spPr>
      </p:pic>
      <p:sp>
        <p:nvSpPr>
          <p:cNvPr id="8" name="TextBox 7">
            <a:extLst>
              <a:ext uri="{FF2B5EF4-FFF2-40B4-BE49-F238E27FC236}">
                <a16:creationId xmlns:a16="http://schemas.microsoft.com/office/drawing/2014/main" id="{32CB561E-FA30-C647-A7A8-583A7E7160C4}"/>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9" name="TextBox 8">
            <a:extLst>
              <a:ext uri="{FF2B5EF4-FFF2-40B4-BE49-F238E27FC236}">
                <a16:creationId xmlns:a16="http://schemas.microsoft.com/office/drawing/2014/main" id="{AC01E43A-957F-3D43-8E66-78E3A84D40C8}"/>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0" name="TextBox 9">
            <a:extLst>
              <a:ext uri="{FF2B5EF4-FFF2-40B4-BE49-F238E27FC236}">
                <a16:creationId xmlns:a16="http://schemas.microsoft.com/office/drawing/2014/main" id="{0229CA52-AA6C-C64C-8448-7FE5D191F203}"/>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3" name="Picture 12">
            <a:extLst>
              <a:ext uri="{FF2B5EF4-FFF2-40B4-BE49-F238E27FC236}">
                <a16:creationId xmlns:a16="http://schemas.microsoft.com/office/drawing/2014/main" id="{598637A7-9E9C-FC43-A1E0-8760DED0829A}"/>
              </a:ext>
            </a:extLst>
          </p:cNvPr>
          <p:cNvPicPr>
            <a:picLocks noChangeAspect="1"/>
          </p:cNvPicPr>
          <p:nvPr userDrawn="1"/>
        </p:nvPicPr>
        <p:blipFill>
          <a:blip r:embed="rId14"/>
          <a:stretch>
            <a:fillRect/>
          </a:stretch>
        </p:blipFill>
        <p:spPr>
          <a:xfrm>
            <a:off x="8014117" y="6426356"/>
            <a:ext cx="236454" cy="236454"/>
          </a:xfrm>
          <a:prstGeom prst="rect">
            <a:avLst/>
          </a:prstGeom>
        </p:spPr>
      </p:pic>
      <p:pic>
        <p:nvPicPr>
          <p:cNvPr id="14" name="Picture 13">
            <a:extLst>
              <a:ext uri="{FF2B5EF4-FFF2-40B4-BE49-F238E27FC236}">
                <a16:creationId xmlns:a16="http://schemas.microsoft.com/office/drawing/2014/main" id="{69AEAE36-0619-C247-A141-F948FFF9AD79}"/>
              </a:ext>
            </a:extLst>
          </p:cNvPr>
          <p:cNvPicPr>
            <a:picLocks noChangeAspect="1"/>
          </p:cNvPicPr>
          <p:nvPr userDrawn="1"/>
        </p:nvPicPr>
        <p:blipFill>
          <a:blip r:embed="rId15"/>
          <a:stretch>
            <a:fillRect/>
          </a:stretch>
        </p:blipFill>
        <p:spPr>
          <a:xfrm>
            <a:off x="9535669" y="6419564"/>
            <a:ext cx="243246" cy="243246"/>
          </a:xfrm>
          <a:prstGeom prst="rect">
            <a:avLst/>
          </a:prstGeom>
        </p:spPr>
      </p:pic>
      <p:pic>
        <p:nvPicPr>
          <p:cNvPr id="15" name="Picture 14">
            <a:extLst>
              <a:ext uri="{FF2B5EF4-FFF2-40B4-BE49-F238E27FC236}">
                <a16:creationId xmlns:a16="http://schemas.microsoft.com/office/drawing/2014/main" id="{B3B24D52-9C13-FE46-82CC-4959A1288195}"/>
              </a:ext>
            </a:extLst>
          </p:cNvPr>
          <p:cNvPicPr>
            <a:picLocks noChangeAspect="1"/>
          </p:cNvPicPr>
          <p:nvPr userDrawn="1"/>
        </p:nvPicPr>
        <p:blipFill>
          <a:blip r:embed="rId16"/>
          <a:stretch>
            <a:fillRect/>
          </a:stretch>
        </p:blipFill>
        <p:spPr>
          <a:xfrm>
            <a:off x="9865954" y="6419564"/>
            <a:ext cx="243246" cy="243246"/>
          </a:xfrm>
          <a:prstGeom prst="rect">
            <a:avLst/>
          </a:prstGeom>
        </p:spPr>
      </p:pic>
      <p:pic>
        <p:nvPicPr>
          <p:cNvPr id="16" name="Picture 15">
            <a:extLst>
              <a:ext uri="{FF2B5EF4-FFF2-40B4-BE49-F238E27FC236}">
                <a16:creationId xmlns:a16="http://schemas.microsoft.com/office/drawing/2014/main" id="{3564712B-DF8A-F040-8E0B-4ECB2743BFFC}"/>
              </a:ext>
            </a:extLst>
          </p:cNvPr>
          <p:cNvPicPr>
            <a:picLocks noChangeAspect="1"/>
          </p:cNvPicPr>
          <p:nvPr userDrawn="1"/>
        </p:nvPicPr>
        <p:blipFill>
          <a:blip r:embed="rId17"/>
          <a:stretch>
            <a:fillRect/>
          </a:stretch>
        </p:blipFill>
        <p:spPr>
          <a:xfrm>
            <a:off x="486122" y="6322679"/>
            <a:ext cx="236083" cy="407040"/>
          </a:xfrm>
          <a:prstGeom prst="rect">
            <a:avLst/>
          </a:prstGeom>
        </p:spPr>
      </p:pic>
    </p:spTree>
    <p:extLst>
      <p:ext uri="{BB962C8B-B14F-4D97-AF65-F5344CB8AC3E}">
        <p14:creationId xmlns:p14="http://schemas.microsoft.com/office/powerpoint/2010/main" val="14618507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72E9EE-C110-494A-9244-29FC81C795E9}"/>
              </a:ext>
            </a:extLst>
          </p:cNvPr>
          <p:cNvPicPr>
            <a:picLocks noChangeAspect="1"/>
          </p:cNvPicPr>
          <p:nvPr userDrawn="1"/>
        </p:nvPicPr>
        <p:blipFill>
          <a:blip r:embed="rId13"/>
          <a:srcRect/>
          <a:stretch/>
        </p:blipFill>
        <p:spPr>
          <a:xfrm>
            <a:off x="6350" y="0"/>
            <a:ext cx="12179300" cy="6858000"/>
          </a:xfrm>
          <a:prstGeom prst="rect">
            <a:avLst/>
          </a:prstGeom>
        </p:spPr>
      </p:pic>
      <p:pic>
        <p:nvPicPr>
          <p:cNvPr id="11" name="Picture 10" descr="Logo&#10;&#10;Description automatically generated">
            <a:extLst>
              <a:ext uri="{FF2B5EF4-FFF2-40B4-BE49-F238E27FC236}">
                <a16:creationId xmlns:a16="http://schemas.microsoft.com/office/drawing/2014/main" id="{B0B31318-9F4C-8C2D-3E38-29397D2FB38B}"/>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2" name="TextBox 11">
            <a:extLst>
              <a:ext uri="{FF2B5EF4-FFF2-40B4-BE49-F238E27FC236}">
                <a16:creationId xmlns:a16="http://schemas.microsoft.com/office/drawing/2014/main" id="{6822BEF2-FED0-2BFD-0FDD-0C1C4999C248}"/>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7" name="TextBox 16">
            <a:extLst>
              <a:ext uri="{FF2B5EF4-FFF2-40B4-BE49-F238E27FC236}">
                <a16:creationId xmlns:a16="http://schemas.microsoft.com/office/drawing/2014/main" id="{3CC6602B-5FD0-57AB-AA15-066910D01898}"/>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8" name="TextBox 17">
            <a:extLst>
              <a:ext uri="{FF2B5EF4-FFF2-40B4-BE49-F238E27FC236}">
                <a16:creationId xmlns:a16="http://schemas.microsoft.com/office/drawing/2014/main" id="{B869AB55-1FF3-A776-6AB6-AA17BDAFAC4F}"/>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9" name="Picture 18">
            <a:extLst>
              <a:ext uri="{FF2B5EF4-FFF2-40B4-BE49-F238E27FC236}">
                <a16:creationId xmlns:a16="http://schemas.microsoft.com/office/drawing/2014/main" id="{C424FBF3-5B19-56C9-9B70-D7CAC192CC8B}"/>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0" name="Picture 19">
            <a:extLst>
              <a:ext uri="{FF2B5EF4-FFF2-40B4-BE49-F238E27FC236}">
                <a16:creationId xmlns:a16="http://schemas.microsoft.com/office/drawing/2014/main" id="{A9B4E0BB-DFD8-A5B6-3B83-B207A9616E52}"/>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1" name="Picture 20">
            <a:extLst>
              <a:ext uri="{FF2B5EF4-FFF2-40B4-BE49-F238E27FC236}">
                <a16:creationId xmlns:a16="http://schemas.microsoft.com/office/drawing/2014/main" id="{5FDC2C39-3F8B-1623-C759-862A91F29812}"/>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2" name="Picture 21">
            <a:extLst>
              <a:ext uri="{FF2B5EF4-FFF2-40B4-BE49-F238E27FC236}">
                <a16:creationId xmlns:a16="http://schemas.microsoft.com/office/drawing/2014/main" id="{12A19F6D-D822-5E01-54D6-5A3E817C9F62}"/>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156363395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6350" y="0"/>
            <a:ext cx="12179300" cy="6858000"/>
          </a:xfrm>
          <a:prstGeom prst="rect">
            <a:avLst/>
          </a:prstGeom>
        </p:spPr>
      </p:pic>
      <p:pic>
        <p:nvPicPr>
          <p:cNvPr id="12" name="Picture 11" descr="Logo&#10;&#10;Description automatically generated">
            <a:extLst>
              <a:ext uri="{FF2B5EF4-FFF2-40B4-BE49-F238E27FC236}">
                <a16:creationId xmlns:a16="http://schemas.microsoft.com/office/drawing/2014/main" id="{F4B317B1-1B3F-EFA9-6F89-1F5948D5DA75}"/>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7" name="TextBox 16">
            <a:extLst>
              <a:ext uri="{FF2B5EF4-FFF2-40B4-BE49-F238E27FC236}">
                <a16:creationId xmlns:a16="http://schemas.microsoft.com/office/drawing/2014/main" id="{18C94304-7C51-4576-EE1B-C98E96CE4D25}"/>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8" name="TextBox 17">
            <a:extLst>
              <a:ext uri="{FF2B5EF4-FFF2-40B4-BE49-F238E27FC236}">
                <a16:creationId xmlns:a16="http://schemas.microsoft.com/office/drawing/2014/main" id="{C8FFB8BF-4C0B-E881-D3F7-883C85D44336}"/>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9" name="TextBox 18">
            <a:extLst>
              <a:ext uri="{FF2B5EF4-FFF2-40B4-BE49-F238E27FC236}">
                <a16:creationId xmlns:a16="http://schemas.microsoft.com/office/drawing/2014/main" id="{327270A5-8D44-9F71-2D67-51E3767C8E4B}"/>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20" name="Picture 19">
            <a:extLst>
              <a:ext uri="{FF2B5EF4-FFF2-40B4-BE49-F238E27FC236}">
                <a16:creationId xmlns:a16="http://schemas.microsoft.com/office/drawing/2014/main" id="{BD1734D6-2792-AA27-667D-945B927727EE}"/>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1" name="Picture 20">
            <a:extLst>
              <a:ext uri="{FF2B5EF4-FFF2-40B4-BE49-F238E27FC236}">
                <a16:creationId xmlns:a16="http://schemas.microsoft.com/office/drawing/2014/main" id="{63487790-E048-3701-7B58-FE5491020B8D}"/>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2" name="Picture 21">
            <a:extLst>
              <a:ext uri="{FF2B5EF4-FFF2-40B4-BE49-F238E27FC236}">
                <a16:creationId xmlns:a16="http://schemas.microsoft.com/office/drawing/2014/main" id="{225A00EC-03BE-D6CC-6B1D-41BFE14CBB17}"/>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3" name="Picture 22">
            <a:extLst>
              <a:ext uri="{FF2B5EF4-FFF2-40B4-BE49-F238E27FC236}">
                <a16:creationId xmlns:a16="http://schemas.microsoft.com/office/drawing/2014/main" id="{F26083B4-4DD9-D90A-D39E-15A14C1C1861}"/>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88644191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6350" y="0"/>
            <a:ext cx="12179300" cy="6858000"/>
          </a:xfrm>
          <a:prstGeom prst="rect">
            <a:avLst/>
          </a:prstGeom>
        </p:spPr>
      </p:pic>
      <p:sp>
        <p:nvSpPr>
          <p:cNvPr id="11" name="TextBox 10">
            <a:extLst>
              <a:ext uri="{FF2B5EF4-FFF2-40B4-BE49-F238E27FC236}">
                <a16:creationId xmlns:a16="http://schemas.microsoft.com/office/drawing/2014/main" id="{DAFCDC53-C8B9-A045-F0D5-402461ECED9D}"/>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7" name="TextBox 16">
            <a:extLst>
              <a:ext uri="{FF2B5EF4-FFF2-40B4-BE49-F238E27FC236}">
                <a16:creationId xmlns:a16="http://schemas.microsoft.com/office/drawing/2014/main" id="{A17304B0-277B-78C5-A635-FDFBC2AA7109}"/>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8" name="TextBox 17">
            <a:extLst>
              <a:ext uri="{FF2B5EF4-FFF2-40B4-BE49-F238E27FC236}">
                <a16:creationId xmlns:a16="http://schemas.microsoft.com/office/drawing/2014/main" id="{B6F8B672-4193-0F47-31FF-F20BA28CDF10}"/>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9" name="Picture 18">
            <a:extLst>
              <a:ext uri="{FF2B5EF4-FFF2-40B4-BE49-F238E27FC236}">
                <a16:creationId xmlns:a16="http://schemas.microsoft.com/office/drawing/2014/main" id="{6AC2C8B8-6672-73CD-B850-F6D9C2204B45}"/>
              </a:ext>
            </a:extLst>
          </p:cNvPr>
          <p:cNvPicPr>
            <a:picLocks noChangeAspect="1"/>
          </p:cNvPicPr>
          <p:nvPr userDrawn="1"/>
        </p:nvPicPr>
        <p:blipFill>
          <a:blip r:embed="rId14"/>
          <a:stretch>
            <a:fillRect/>
          </a:stretch>
        </p:blipFill>
        <p:spPr>
          <a:xfrm>
            <a:off x="8014117" y="6426356"/>
            <a:ext cx="236454" cy="236454"/>
          </a:xfrm>
          <a:prstGeom prst="rect">
            <a:avLst/>
          </a:prstGeom>
        </p:spPr>
      </p:pic>
      <p:pic>
        <p:nvPicPr>
          <p:cNvPr id="20" name="Picture 19">
            <a:extLst>
              <a:ext uri="{FF2B5EF4-FFF2-40B4-BE49-F238E27FC236}">
                <a16:creationId xmlns:a16="http://schemas.microsoft.com/office/drawing/2014/main" id="{8D37B947-2327-9781-6CF6-FBE0E8F40CA2}"/>
              </a:ext>
            </a:extLst>
          </p:cNvPr>
          <p:cNvPicPr>
            <a:picLocks noChangeAspect="1"/>
          </p:cNvPicPr>
          <p:nvPr userDrawn="1"/>
        </p:nvPicPr>
        <p:blipFill>
          <a:blip r:embed="rId15"/>
          <a:stretch>
            <a:fillRect/>
          </a:stretch>
        </p:blipFill>
        <p:spPr>
          <a:xfrm>
            <a:off x="9535669" y="6419564"/>
            <a:ext cx="243246" cy="243246"/>
          </a:xfrm>
          <a:prstGeom prst="rect">
            <a:avLst/>
          </a:prstGeom>
        </p:spPr>
      </p:pic>
      <p:pic>
        <p:nvPicPr>
          <p:cNvPr id="21" name="Picture 20">
            <a:extLst>
              <a:ext uri="{FF2B5EF4-FFF2-40B4-BE49-F238E27FC236}">
                <a16:creationId xmlns:a16="http://schemas.microsoft.com/office/drawing/2014/main" id="{30A9D667-86B4-613D-27ED-96C4970F6FBF}"/>
              </a:ext>
            </a:extLst>
          </p:cNvPr>
          <p:cNvPicPr>
            <a:picLocks noChangeAspect="1"/>
          </p:cNvPicPr>
          <p:nvPr userDrawn="1"/>
        </p:nvPicPr>
        <p:blipFill>
          <a:blip r:embed="rId16"/>
          <a:stretch>
            <a:fillRect/>
          </a:stretch>
        </p:blipFill>
        <p:spPr>
          <a:xfrm>
            <a:off x="9865954" y="6419564"/>
            <a:ext cx="243246" cy="243246"/>
          </a:xfrm>
          <a:prstGeom prst="rect">
            <a:avLst/>
          </a:prstGeom>
        </p:spPr>
      </p:pic>
      <p:pic>
        <p:nvPicPr>
          <p:cNvPr id="22" name="Picture 21">
            <a:extLst>
              <a:ext uri="{FF2B5EF4-FFF2-40B4-BE49-F238E27FC236}">
                <a16:creationId xmlns:a16="http://schemas.microsoft.com/office/drawing/2014/main" id="{86D0E604-72F1-F2E7-852F-E38822A722EE}"/>
              </a:ext>
            </a:extLst>
          </p:cNvPr>
          <p:cNvPicPr>
            <a:picLocks noChangeAspect="1"/>
          </p:cNvPicPr>
          <p:nvPr userDrawn="1"/>
        </p:nvPicPr>
        <p:blipFill>
          <a:blip r:embed="rId17"/>
          <a:stretch>
            <a:fillRect/>
          </a:stretch>
        </p:blipFill>
        <p:spPr>
          <a:xfrm>
            <a:off x="486122" y="6322679"/>
            <a:ext cx="236083" cy="407040"/>
          </a:xfrm>
          <a:prstGeom prst="rect">
            <a:avLst/>
          </a:prstGeom>
        </p:spPr>
      </p:pic>
    </p:spTree>
    <p:extLst>
      <p:ext uri="{BB962C8B-B14F-4D97-AF65-F5344CB8AC3E}">
        <p14:creationId xmlns:p14="http://schemas.microsoft.com/office/powerpoint/2010/main" val="89560587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12700" y="0"/>
            <a:ext cx="12179300" cy="6858000"/>
          </a:xfrm>
          <a:prstGeom prst="rect">
            <a:avLst/>
          </a:prstGeom>
        </p:spPr>
      </p:pic>
      <p:pic>
        <p:nvPicPr>
          <p:cNvPr id="3" name="Picture 2" descr="Logo&#10;&#10;Description automatically generated">
            <a:extLst>
              <a:ext uri="{FF2B5EF4-FFF2-40B4-BE49-F238E27FC236}">
                <a16:creationId xmlns:a16="http://schemas.microsoft.com/office/drawing/2014/main" id="{E8BE6769-51F5-E6BB-15BF-8F9C3496D8DD}"/>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9" name="TextBox 18">
            <a:extLst>
              <a:ext uri="{FF2B5EF4-FFF2-40B4-BE49-F238E27FC236}">
                <a16:creationId xmlns:a16="http://schemas.microsoft.com/office/drawing/2014/main" id="{5BE5E8B4-F65A-30CC-BC01-9794C53B053D}"/>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20" name="TextBox 19">
            <a:extLst>
              <a:ext uri="{FF2B5EF4-FFF2-40B4-BE49-F238E27FC236}">
                <a16:creationId xmlns:a16="http://schemas.microsoft.com/office/drawing/2014/main" id="{0D6E9EFD-2EC6-333E-4D07-61EED04C53A6}"/>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21" name="TextBox 20">
            <a:extLst>
              <a:ext uri="{FF2B5EF4-FFF2-40B4-BE49-F238E27FC236}">
                <a16:creationId xmlns:a16="http://schemas.microsoft.com/office/drawing/2014/main" id="{6E2957CA-30A7-ACA3-318F-6DFC0AAA2B31}"/>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22" name="Picture 21">
            <a:extLst>
              <a:ext uri="{FF2B5EF4-FFF2-40B4-BE49-F238E27FC236}">
                <a16:creationId xmlns:a16="http://schemas.microsoft.com/office/drawing/2014/main" id="{9071CFE6-F10A-0AC5-20CC-D756A3CCED76}"/>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3" name="Picture 22">
            <a:extLst>
              <a:ext uri="{FF2B5EF4-FFF2-40B4-BE49-F238E27FC236}">
                <a16:creationId xmlns:a16="http://schemas.microsoft.com/office/drawing/2014/main" id="{5C19CD08-9BAD-C2D2-12C0-2360C9E03956}"/>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4" name="Picture 23">
            <a:extLst>
              <a:ext uri="{FF2B5EF4-FFF2-40B4-BE49-F238E27FC236}">
                <a16:creationId xmlns:a16="http://schemas.microsoft.com/office/drawing/2014/main" id="{4B4A317F-FBD9-AECD-3866-BC7EE0C36422}"/>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5" name="Picture 24">
            <a:extLst>
              <a:ext uri="{FF2B5EF4-FFF2-40B4-BE49-F238E27FC236}">
                <a16:creationId xmlns:a16="http://schemas.microsoft.com/office/drawing/2014/main" id="{67E2B6ED-F82A-680E-B245-A70A86C775E3}"/>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1432303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6350" y="0"/>
            <a:ext cx="12179300" cy="6858000"/>
          </a:xfrm>
          <a:prstGeom prst="rect">
            <a:avLst/>
          </a:prstGeom>
        </p:spPr>
      </p:pic>
      <p:pic>
        <p:nvPicPr>
          <p:cNvPr id="11" name="Picture 10" descr="Logo&#10;&#10;Description automatically generated">
            <a:extLst>
              <a:ext uri="{FF2B5EF4-FFF2-40B4-BE49-F238E27FC236}">
                <a16:creationId xmlns:a16="http://schemas.microsoft.com/office/drawing/2014/main" id="{43E46DAA-4257-9BEC-8BE7-409335E8CC85}"/>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2" name="TextBox 11">
            <a:extLst>
              <a:ext uri="{FF2B5EF4-FFF2-40B4-BE49-F238E27FC236}">
                <a16:creationId xmlns:a16="http://schemas.microsoft.com/office/drawing/2014/main" id="{C8C09E62-A0C2-B87F-BAFB-A20BFB10D788}"/>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7" name="TextBox 16">
            <a:extLst>
              <a:ext uri="{FF2B5EF4-FFF2-40B4-BE49-F238E27FC236}">
                <a16:creationId xmlns:a16="http://schemas.microsoft.com/office/drawing/2014/main" id="{DD0C00FD-C6DB-5850-F571-5D1AC65EA54B}"/>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8" name="TextBox 17">
            <a:extLst>
              <a:ext uri="{FF2B5EF4-FFF2-40B4-BE49-F238E27FC236}">
                <a16:creationId xmlns:a16="http://schemas.microsoft.com/office/drawing/2014/main" id="{FD26B469-C3EA-7602-5969-64775ADBE6AC}"/>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9" name="Picture 18">
            <a:extLst>
              <a:ext uri="{FF2B5EF4-FFF2-40B4-BE49-F238E27FC236}">
                <a16:creationId xmlns:a16="http://schemas.microsoft.com/office/drawing/2014/main" id="{5B70F6B8-F488-8612-87B1-6A7F9518F07B}"/>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0" name="Picture 19">
            <a:extLst>
              <a:ext uri="{FF2B5EF4-FFF2-40B4-BE49-F238E27FC236}">
                <a16:creationId xmlns:a16="http://schemas.microsoft.com/office/drawing/2014/main" id="{F3AE5908-608A-120A-DC50-927C60A0307B}"/>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1" name="Picture 20">
            <a:extLst>
              <a:ext uri="{FF2B5EF4-FFF2-40B4-BE49-F238E27FC236}">
                <a16:creationId xmlns:a16="http://schemas.microsoft.com/office/drawing/2014/main" id="{26B92E44-10E7-A760-8C7C-4B8D05F844DD}"/>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2" name="Picture 21">
            <a:extLst>
              <a:ext uri="{FF2B5EF4-FFF2-40B4-BE49-F238E27FC236}">
                <a16:creationId xmlns:a16="http://schemas.microsoft.com/office/drawing/2014/main" id="{57CA8450-F016-8EBB-12A2-FB55337ED90E}"/>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25641703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72E9EE-C110-494A-9244-29FC81C795E9}"/>
              </a:ext>
            </a:extLst>
          </p:cNvPr>
          <p:cNvPicPr>
            <a:picLocks noChangeAspect="1"/>
          </p:cNvPicPr>
          <p:nvPr userDrawn="1"/>
        </p:nvPicPr>
        <p:blipFill>
          <a:blip r:embed="rId13"/>
          <a:srcRect/>
          <a:stretch/>
        </p:blipFill>
        <p:spPr>
          <a:xfrm>
            <a:off x="6350" y="0"/>
            <a:ext cx="12179300" cy="6858000"/>
          </a:xfrm>
          <a:prstGeom prst="rect">
            <a:avLst/>
          </a:prstGeom>
        </p:spPr>
      </p:pic>
      <p:sp>
        <p:nvSpPr>
          <p:cNvPr id="8" name="TextBox 7">
            <a:extLst>
              <a:ext uri="{FF2B5EF4-FFF2-40B4-BE49-F238E27FC236}">
                <a16:creationId xmlns:a16="http://schemas.microsoft.com/office/drawing/2014/main" id="{32CB561E-FA30-C647-A7A8-583A7E7160C4}"/>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9" name="TextBox 8">
            <a:extLst>
              <a:ext uri="{FF2B5EF4-FFF2-40B4-BE49-F238E27FC236}">
                <a16:creationId xmlns:a16="http://schemas.microsoft.com/office/drawing/2014/main" id="{AC01E43A-957F-3D43-8E66-78E3A84D40C8}"/>
              </a:ext>
            </a:extLst>
          </p:cNvPr>
          <p:cNvSpPr txBox="1"/>
          <p:nvPr userDrawn="1"/>
        </p:nvSpPr>
        <p:spPr>
          <a:xfrm>
            <a:off x="8084869"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0" name="TextBox 9">
            <a:extLst>
              <a:ext uri="{FF2B5EF4-FFF2-40B4-BE49-F238E27FC236}">
                <a16:creationId xmlns:a16="http://schemas.microsoft.com/office/drawing/2014/main" id="{0229CA52-AA6C-C64C-8448-7FE5D191F203}"/>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3" name="Picture 12">
            <a:extLst>
              <a:ext uri="{FF2B5EF4-FFF2-40B4-BE49-F238E27FC236}">
                <a16:creationId xmlns:a16="http://schemas.microsoft.com/office/drawing/2014/main" id="{598637A7-9E9C-FC43-A1E0-8760DED0829A}"/>
              </a:ext>
            </a:extLst>
          </p:cNvPr>
          <p:cNvPicPr>
            <a:picLocks noChangeAspect="1"/>
          </p:cNvPicPr>
          <p:nvPr userDrawn="1"/>
        </p:nvPicPr>
        <p:blipFill>
          <a:blip r:embed="rId14"/>
          <a:stretch>
            <a:fillRect/>
          </a:stretch>
        </p:blipFill>
        <p:spPr>
          <a:xfrm>
            <a:off x="7671603" y="6352142"/>
            <a:ext cx="369333" cy="369333"/>
          </a:xfrm>
          <a:prstGeom prst="rect">
            <a:avLst/>
          </a:prstGeom>
        </p:spPr>
      </p:pic>
      <p:pic>
        <p:nvPicPr>
          <p:cNvPr id="14" name="Picture 13">
            <a:extLst>
              <a:ext uri="{FF2B5EF4-FFF2-40B4-BE49-F238E27FC236}">
                <a16:creationId xmlns:a16="http://schemas.microsoft.com/office/drawing/2014/main" id="{69AEAE36-0619-C247-A141-F948FFF9AD79}"/>
              </a:ext>
            </a:extLst>
          </p:cNvPr>
          <p:cNvPicPr>
            <a:picLocks noChangeAspect="1"/>
          </p:cNvPicPr>
          <p:nvPr userDrawn="1"/>
        </p:nvPicPr>
        <p:blipFill>
          <a:blip r:embed="rId15"/>
          <a:stretch>
            <a:fillRect/>
          </a:stretch>
        </p:blipFill>
        <p:spPr>
          <a:xfrm>
            <a:off x="9277350" y="6341533"/>
            <a:ext cx="379942" cy="379942"/>
          </a:xfrm>
          <a:prstGeom prst="rect">
            <a:avLst/>
          </a:prstGeom>
        </p:spPr>
      </p:pic>
      <p:pic>
        <p:nvPicPr>
          <p:cNvPr id="15" name="Picture 14">
            <a:extLst>
              <a:ext uri="{FF2B5EF4-FFF2-40B4-BE49-F238E27FC236}">
                <a16:creationId xmlns:a16="http://schemas.microsoft.com/office/drawing/2014/main" id="{B3B24D52-9C13-FE46-82CC-4959A1288195}"/>
              </a:ext>
            </a:extLst>
          </p:cNvPr>
          <p:cNvPicPr>
            <a:picLocks noChangeAspect="1"/>
          </p:cNvPicPr>
          <p:nvPr userDrawn="1"/>
        </p:nvPicPr>
        <p:blipFill>
          <a:blip r:embed="rId16"/>
          <a:stretch>
            <a:fillRect/>
          </a:stretch>
        </p:blipFill>
        <p:spPr>
          <a:xfrm>
            <a:off x="9729258" y="6341533"/>
            <a:ext cx="379942" cy="379942"/>
          </a:xfrm>
          <a:prstGeom prst="rect">
            <a:avLst/>
          </a:prstGeom>
        </p:spPr>
      </p:pic>
      <p:pic>
        <p:nvPicPr>
          <p:cNvPr id="16" name="Picture 15">
            <a:extLst>
              <a:ext uri="{FF2B5EF4-FFF2-40B4-BE49-F238E27FC236}">
                <a16:creationId xmlns:a16="http://schemas.microsoft.com/office/drawing/2014/main" id="{3564712B-DF8A-F040-8E0B-4ECB2743BFFC}"/>
              </a:ext>
            </a:extLst>
          </p:cNvPr>
          <p:cNvPicPr>
            <a:picLocks noChangeAspect="1"/>
          </p:cNvPicPr>
          <p:nvPr userDrawn="1"/>
        </p:nvPicPr>
        <p:blipFill>
          <a:blip r:embed="rId17"/>
          <a:stretch>
            <a:fillRect/>
          </a:stretch>
        </p:blipFill>
        <p:spPr>
          <a:xfrm>
            <a:off x="406400" y="6257533"/>
            <a:ext cx="284803" cy="491040"/>
          </a:xfrm>
          <a:prstGeom prst="rect">
            <a:avLst/>
          </a:prstGeom>
        </p:spPr>
      </p:pic>
    </p:spTree>
    <p:extLst>
      <p:ext uri="{BB962C8B-B14F-4D97-AF65-F5344CB8AC3E}">
        <p14:creationId xmlns:p14="http://schemas.microsoft.com/office/powerpoint/2010/main" val="112972573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ideo" Target="https://player.vimeo.com/video/793507761?app_id=122963"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3.xml"/><Relationship Id="rId1" Type="http://schemas.openxmlformats.org/officeDocument/2006/relationships/video" Target="https://player.vimeo.com/video/793502667?app_id=122963"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nascic.org/" TargetMode="External"/><Relationship Id="rId7" Type="http://schemas.openxmlformats.org/officeDocument/2006/relationships/hyperlink" Target="https://scitrials.org/"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pva.org/research-resources/research-foundation/" TargetMode="External"/><Relationship Id="rId5" Type="http://schemas.openxmlformats.org/officeDocument/2006/relationships/hyperlink" Target="https://www.als.org/research/participate-als-research" TargetMode="External"/><Relationship Id="rId4" Type="http://schemas.openxmlformats.org/officeDocument/2006/relationships/hyperlink" Target="https://www.nationalmssociety.org/Research/Participate-in-Research-Studi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mailto:JulieH@PVA.org"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mailto:LisaE@PV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FB5F1D-075E-6462-7BEA-904EB0A6D56D}"/>
              </a:ext>
            </a:extLst>
          </p:cNvPr>
          <p:cNvPicPr>
            <a:picLocks noChangeAspect="1"/>
          </p:cNvPicPr>
          <p:nvPr/>
        </p:nvPicPr>
        <p:blipFill>
          <a:blip r:embed="rId3"/>
          <a:stretch>
            <a:fillRect/>
          </a:stretch>
        </p:blipFill>
        <p:spPr>
          <a:xfrm>
            <a:off x="0" y="0"/>
            <a:ext cx="12191999" cy="6177064"/>
          </a:xfrm>
          <a:prstGeom prst="rect">
            <a:avLst/>
          </a:prstGeom>
        </p:spPr>
      </p:pic>
      <p:sp>
        <p:nvSpPr>
          <p:cNvPr id="6" name="TextBox 5">
            <a:extLst>
              <a:ext uri="{FF2B5EF4-FFF2-40B4-BE49-F238E27FC236}">
                <a16:creationId xmlns:a16="http://schemas.microsoft.com/office/drawing/2014/main" id="{3F277D09-4578-3EB6-52B6-294D756D5BD9}"/>
              </a:ext>
            </a:extLst>
          </p:cNvPr>
          <p:cNvSpPr txBox="1"/>
          <p:nvPr/>
        </p:nvSpPr>
        <p:spPr>
          <a:xfrm>
            <a:off x="1782481" y="182154"/>
            <a:ext cx="8627034" cy="1446550"/>
          </a:xfrm>
          <a:prstGeom prst="rect">
            <a:avLst/>
          </a:prstGeom>
          <a:noFill/>
        </p:spPr>
        <p:txBody>
          <a:bodyPr wrap="square" lIns="91440" tIns="45720" rIns="91440" bIns="45720" rtlCol="0" anchor="t">
            <a:spAutoFit/>
          </a:bodyPr>
          <a:lstStyle/>
          <a:p>
            <a:pPr algn="ctr"/>
            <a:r>
              <a:rPr lang="en-US" sz="4400" b="1" dirty="0">
                <a:latin typeface="DIN Black"/>
              </a:rPr>
              <a:t>Research is the Foundation for Successful Advocacy</a:t>
            </a:r>
            <a:endParaRPr lang="en-US" dirty="0"/>
          </a:p>
        </p:txBody>
      </p:sp>
      <p:sp>
        <p:nvSpPr>
          <p:cNvPr id="7" name="TextBox 6">
            <a:extLst>
              <a:ext uri="{FF2B5EF4-FFF2-40B4-BE49-F238E27FC236}">
                <a16:creationId xmlns:a16="http://schemas.microsoft.com/office/drawing/2014/main" id="{D3DB7A65-3BE4-332A-7D71-880F2E99C366}"/>
              </a:ext>
            </a:extLst>
          </p:cNvPr>
          <p:cNvSpPr txBox="1"/>
          <p:nvPr/>
        </p:nvSpPr>
        <p:spPr>
          <a:xfrm>
            <a:off x="6603834" y="2693096"/>
            <a:ext cx="3569976" cy="461665"/>
          </a:xfrm>
          <a:prstGeom prst="rect">
            <a:avLst/>
          </a:prstGeom>
          <a:noFill/>
        </p:spPr>
        <p:txBody>
          <a:bodyPr wrap="square" rtlCol="0">
            <a:spAutoFit/>
          </a:bodyPr>
          <a:lstStyle/>
          <a:p>
            <a:pPr algn="ctr"/>
            <a:r>
              <a:rPr lang="en-US" sz="2400" b="1" dirty="0"/>
              <a:t>Presented by: Cheryl Vines &amp; Lisa Elijah</a:t>
            </a:r>
          </a:p>
        </p:txBody>
      </p:sp>
    </p:spTree>
    <p:extLst>
      <p:ext uri="{BB962C8B-B14F-4D97-AF65-F5344CB8AC3E}">
        <p14:creationId xmlns:p14="http://schemas.microsoft.com/office/powerpoint/2010/main" val="77358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p:txBody>
          <a:bodyPr/>
          <a:lstStyle/>
          <a:p>
            <a:r>
              <a:rPr lang="en-US" sz="5400" b="1" dirty="0">
                <a:latin typeface="DIN Black" pitchFamily="2" charset="77"/>
                <a:cs typeface="DINOT-Bold" panose="020B0504020101020102" pitchFamily="34" charset="77"/>
              </a:rPr>
              <a:t>Welcome &amp; Webinar Process </a:t>
            </a:r>
            <a:endParaRPr lang="en-US" sz="5400" b="1" dirty="0">
              <a:latin typeface="DIN Condensed" pitchFamily="2" charset="0"/>
            </a:endParaRPr>
          </a:p>
        </p:txBody>
      </p:sp>
      <p:sp>
        <p:nvSpPr>
          <p:cNvPr id="3" name="Content Placeholder 2">
            <a:extLst>
              <a:ext uri="{FF2B5EF4-FFF2-40B4-BE49-F238E27FC236}">
                <a16:creationId xmlns:a16="http://schemas.microsoft.com/office/drawing/2014/main" id="{1178A40D-B1AE-E947-F4E1-2201FC6CEE77}"/>
              </a:ext>
            </a:extLst>
          </p:cNvPr>
          <p:cNvSpPr>
            <a:spLocks noGrp="1"/>
          </p:cNvSpPr>
          <p:nvPr>
            <p:ph idx="1"/>
          </p:nvPr>
        </p:nvSpPr>
        <p:spPr/>
        <p:txBody>
          <a:bodyPr/>
          <a:lstStyle/>
          <a:p>
            <a:pPr algn="l" rtl="0" fontAlgn="base">
              <a:buFont typeface="Arial" panose="020B0604020202020204" pitchFamily="34" charset="0"/>
              <a:buChar char="•"/>
            </a:pPr>
            <a:r>
              <a:rPr lang="en-US" sz="3600" b="0" i="0" u="none" strike="noStrike" dirty="0">
                <a:solidFill>
                  <a:srgbClr val="000000"/>
                </a:solidFill>
                <a:effectLst/>
                <a:latin typeface="Calibri" panose="020F0502020204030204" pitchFamily="34" charset="0"/>
              </a:rPr>
              <a:t>Today’s webinar will be recorded and available for viewing on </a:t>
            </a:r>
            <a:r>
              <a:rPr lang="en-US" sz="3600" b="0" i="0" u="none" strike="noStrike" dirty="0" err="1">
                <a:solidFill>
                  <a:srgbClr val="000000"/>
                </a:solidFill>
                <a:effectLst/>
                <a:latin typeface="Calibri" panose="020F0502020204030204" pitchFamily="34" charset="0"/>
              </a:rPr>
              <a:t>PVA.org</a:t>
            </a:r>
            <a:r>
              <a:rPr lang="en-US" sz="3600" b="0" i="0" dirty="0">
                <a:solidFill>
                  <a:srgbClr val="000000"/>
                </a:solidFill>
                <a:effectLst/>
                <a:latin typeface="Calibri" panose="020F0502020204030204" pitchFamily="34" charset="0"/>
              </a:rPr>
              <a:t>​</a:t>
            </a:r>
            <a:endParaRPr lang="en-US" sz="36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3600" b="0" i="0" u="none" strike="noStrike" dirty="0">
                <a:solidFill>
                  <a:srgbClr val="000000"/>
                </a:solidFill>
                <a:effectLst/>
                <a:latin typeface="Calibri" panose="020F0502020204030204" pitchFamily="34" charset="0"/>
              </a:rPr>
              <a:t>Closed Captioning is available. Click the CC button in the meeting controls bar at the bottom of your screen to turn it on.</a:t>
            </a:r>
            <a:r>
              <a:rPr lang="en-US" sz="3600" b="0" i="0" dirty="0">
                <a:solidFill>
                  <a:srgbClr val="000000"/>
                </a:solidFill>
                <a:effectLst/>
                <a:latin typeface="Calibri" panose="020F0502020204030204" pitchFamily="34" charset="0"/>
              </a:rPr>
              <a:t>​</a:t>
            </a:r>
            <a:endParaRPr lang="en-US" sz="36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3600" b="0" i="0" u="none" strike="noStrike" dirty="0">
                <a:solidFill>
                  <a:srgbClr val="000000"/>
                </a:solidFill>
                <a:effectLst/>
                <a:latin typeface="Calibri" panose="020F0502020204030204" pitchFamily="34" charset="0"/>
              </a:rPr>
              <a:t>If you have a question, please type it in the Q&amp;A box. Questions will be answered at the end of the program.</a:t>
            </a:r>
            <a:endParaRPr lang="en-US" sz="3600" b="0" i="0" dirty="0">
              <a:solidFill>
                <a:srgbClr val="000000"/>
              </a:solidFill>
              <a:effectLst/>
              <a:latin typeface="Arial" panose="020B0604020202020204" pitchFamily="34" charset="0"/>
            </a:endParaRPr>
          </a:p>
          <a:p>
            <a:endParaRPr lang="en-US" sz="3200" dirty="0"/>
          </a:p>
        </p:txBody>
      </p:sp>
    </p:spTree>
    <p:extLst>
      <p:ext uri="{BB962C8B-B14F-4D97-AF65-F5344CB8AC3E}">
        <p14:creationId xmlns:p14="http://schemas.microsoft.com/office/powerpoint/2010/main" val="1013580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0E76-4370-CC08-DC9B-1B504E241B61}"/>
              </a:ext>
            </a:extLst>
          </p:cNvPr>
          <p:cNvSpPr>
            <a:spLocks noGrp="1"/>
          </p:cNvSpPr>
          <p:nvPr>
            <p:ph type="title"/>
          </p:nvPr>
        </p:nvSpPr>
        <p:spPr/>
        <p:txBody>
          <a:bodyPr/>
          <a:lstStyle/>
          <a:p>
            <a:r>
              <a:rPr lang="en-US" dirty="0"/>
              <a:t>		</a:t>
            </a:r>
            <a:r>
              <a:rPr lang="en-US" b="1" dirty="0">
                <a:latin typeface="+mn-lt"/>
              </a:rPr>
              <a:t>Introductions</a:t>
            </a:r>
          </a:p>
        </p:txBody>
      </p:sp>
      <p:sp>
        <p:nvSpPr>
          <p:cNvPr id="3" name="Content Placeholder 2">
            <a:extLst>
              <a:ext uri="{FF2B5EF4-FFF2-40B4-BE49-F238E27FC236}">
                <a16:creationId xmlns:a16="http://schemas.microsoft.com/office/drawing/2014/main" id="{F0D0098D-E2AB-EC7E-529A-FBD0EC74CD7D}"/>
              </a:ext>
            </a:extLst>
          </p:cNvPr>
          <p:cNvSpPr>
            <a:spLocks noGrp="1"/>
          </p:cNvSpPr>
          <p:nvPr>
            <p:ph idx="1"/>
          </p:nvPr>
        </p:nvSpPr>
        <p:spPr/>
        <p:txBody>
          <a:bodyPr/>
          <a:lstStyle/>
          <a:p>
            <a:pPr fontAlgn="base"/>
            <a:r>
              <a:rPr lang="en-US" sz="3600" dirty="0">
                <a:solidFill>
                  <a:srgbClr val="000000"/>
                </a:solidFill>
                <a:latin typeface="Calibri" panose="020F0502020204030204" pitchFamily="34" charset="0"/>
              </a:rPr>
              <a:t>Cheryl Vines– Director of Research and Education</a:t>
            </a:r>
          </a:p>
          <a:p>
            <a:pPr fontAlgn="base"/>
            <a:r>
              <a:rPr lang="en-US" sz="3600" dirty="0">
                <a:solidFill>
                  <a:srgbClr val="000000"/>
                </a:solidFill>
                <a:latin typeface="Calibri" panose="020F0502020204030204" pitchFamily="34" charset="0"/>
              </a:rPr>
              <a:t>Lisa Elijah– Grassroots Advocacy Manager, Retired Air Force, PVA member</a:t>
            </a:r>
          </a:p>
          <a:p>
            <a:pPr marL="0" indent="0">
              <a:buNone/>
            </a:pPr>
            <a:endParaRPr lang="en-US" dirty="0"/>
          </a:p>
        </p:txBody>
      </p:sp>
    </p:spTree>
    <p:extLst>
      <p:ext uri="{BB962C8B-B14F-4D97-AF65-F5344CB8AC3E}">
        <p14:creationId xmlns:p14="http://schemas.microsoft.com/office/powerpoint/2010/main" val="634136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0E76-4370-CC08-DC9B-1B504E241B61}"/>
              </a:ext>
            </a:extLst>
          </p:cNvPr>
          <p:cNvSpPr>
            <a:spLocks noGrp="1"/>
          </p:cNvSpPr>
          <p:nvPr>
            <p:ph type="title"/>
          </p:nvPr>
        </p:nvSpPr>
        <p:spPr/>
        <p:txBody>
          <a:bodyPr/>
          <a:lstStyle/>
          <a:p>
            <a:r>
              <a:rPr lang="en-US" dirty="0"/>
              <a:t>		</a:t>
            </a:r>
            <a:r>
              <a:rPr lang="en-US" b="1" dirty="0">
                <a:latin typeface="+mn-lt"/>
              </a:rPr>
              <a:t>Research &amp; Education</a:t>
            </a:r>
          </a:p>
        </p:txBody>
      </p:sp>
      <p:sp>
        <p:nvSpPr>
          <p:cNvPr id="3" name="Content Placeholder 2">
            <a:extLst>
              <a:ext uri="{FF2B5EF4-FFF2-40B4-BE49-F238E27FC236}">
                <a16:creationId xmlns:a16="http://schemas.microsoft.com/office/drawing/2014/main" id="{F0D0098D-E2AB-EC7E-529A-FBD0EC74CD7D}"/>
              </a:ext>
            </a:extLst>
          </p:cNvPr>
          <p:cNvSpPr>
            <a:spLocks noGrp="1"/>
          </p:cNvSpPr>
          <p:nvPr>
            <p:ph idx="1"/>
          </p:nvPr>
        </p:nvSpPr>
        <p:spPr/>
        <p:txBody>
          <a:bodyPr/>
          <a:lstStyle/>
          <a:p>
            <a:pPr fontAlgn="base"/>
            <a:r>
              <a:rPr lang="en-US" sz="3600" dirty="0">
                <a:solidFill>
                  <a:srgbClr val="000000"/>
                </a:solidFill>
                <a:latin typeface="Calibri" panose="020F0502020204030204" pitchFamily="34" charset="0"/>
              </a:rPr>
              <a:t>Funds Research &amp; Educational grants</a:t>
            </a:r>
          </a:p>
          <a:p>
            <a:pPr fontAlgn="base"/>
            <a:r>
              <a:rPr lang="en-US" sz="3600" dirty="0">
                <a:solidFill>
                  <a:srgbClr val="000000"/>
                </a:solidFill>
                <a:latin typeface="Calibri" panose="020F0502020204030204" pitchFamily="34" charset="0"/>
              </a:rPr>
              <a:t>Creates Clinical Practice Guidelines</a:t>
            </a:r>
          </a:p>
          <a:p>
            <a:pPr fontAlgn="base"/>
            <a:r>
              <a:rPr lang="en-US" sz="3600" dirty="0">
                <a:solidFill>
                  <a:srgbClr val="000000"/>
                </a:solidFill>
                <a:latin typeface="Calibri" panose="020F0502020204030204" pitchFamily="34" charset="0"/>
              </a:rPr>
              <a:t>Conducts a Healthcare Provider Summit</a:t>
            </a:r>
          </a:p>
          <a:p>
            <a:pPr fontAlgn="base"/>
            <a:r>
              <a:rPr lang="en-US" sz="3600" dirty="0">
                <a:solidFill>
                  <a:srgbClr val="000000"/>
                </a:solidFill>
                <a:latin typeface="Calibri" panose="020F0502020204030204" pitchFamily="34" charset="0"/>
              </a:rPr>
              <a:t>Develops Resources and Support for SCI, MS, &amp; ALS Care</a:t>
            </a:r>
          </a:p>
          <a:p>
            <a:pPr fontAlgn="base"/>
            <a:r>
              <a:rPr lang="en-US" sz="3600" dirty="0">
                <a:solidFill>
                  <a:srgbClr val="000000"/>
                </a:solidFill>
                <a:latin typeface="Calibri" panose="020F0502020204030204" pitchFamily="34" charset="0"/>
              </a:rPr>
              <a:t>Support University Based Research in SCI, MS &amp; ALS</a:t>
            </a:r>
          </a:p>
          <a:p>
            <a:pPr marL="0" indent="0">
              <a:buNone/>
            </a:pPr>
            <a:endParaRPr lang="en-US" dirty="0"/>
          </a:p>
        </p:txBody>
      </p:sp>
    </p:spTree>
    <p:extLst>
      <p:ext uri="{BB962C8B-B14F-4D97-AF65-F5344CB8AC3E}">
        <p14:creationId xmlns:p14="http://schemas.microsoft.com/office/powerpoint/2010/main" val="1502668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0E76-4370-CC08-DC9B-1B504E241B61}"/>
              </a:ext>
            </a:extLst>
          </p:cNvPr>
          <p:cNvSpPr>
            <a:spLocks noGrp="1"/>
          </p:cNvSpPr>
          <p:nvPr>
            <p:ph type="title"/>
          </p:nvPr>
        </p:nvSpPr>
        <p:spPr/>
        <p:txBody>
          <a:bodyPr/>
          <a:lstStyle/>
          <a:p>
            <a:r>
              <a:rPr lang="en-US" dirty="0"/>
              <a:t>		</a:t>
            </a:r>
            <a:r>
              <a:rPr lang="en-US" b="1" dirty="0">
                <a:latin typeface="+mn-lt"/>
              </a:rPr>
              <a:t>Government Relations</a:t>
            </a:r>
          </a:p>
        </p:txBody>
      </p:sp>
      <p:sp>
        <p:nvSpPr>
          <p:cNvPr id="3" name="Content Placeholder 2">
            <a:extLst>
              <a:ext uri="{FF2B5EF4-FFF2-40B4-BE49-F238E27FC236}">
                <a16:creationId xmlns:a16="http://schemas.microsoft.com/office/drawing/2014/main" id="{F0D0098D-E2AB-EC7E-529A-FBD0EC74CD7D}"/>
              </a:ext>
            </a:extLst>
          </p:cNvPr>
          <p:cNvSpPr>
            <a:spLocks noGrp="1"/>
          </p:cNvSpPr>
          <p:nvPr>
            <p:ph idx="1"/>
          </p:nvPr>
        </p:nvSpPr>
        <p:spPr/>
        <p:txBody>
          <a:bodyPr/>
          <a:lstStyle/>
          <a:p>
            <a:pPr fontAlgn="base"/>
            <a:r>
              <a:rPr lang="en-US" sz="3600" dirty="0">
                <a:solidFill>
                  <a:srgbClr val="000000"/>
                </a:solidFill>
                <a:latin typeface="Calibri" panose="020F0502020204030204" pitchFamily="34" charset="0"/>
              </a:rPr>
              <a:t>Policy Priorities</a:t>
            </a:r>
          </a:p>
          <a:p>
            <a:pPr fontAlgn="base"/>
            <a:r>
              <a:rPr lang="en-US" sz="3600" dirty="0">
                <a:solidFill>
                  <a:srgbClr val="000000"/>
                </a:solidFill>
                <a:latin typeface="Calibri" panose="020F0502020204030204" pitchFamily="34" charset="0"/>
              </a:rPr>
              <a:t>Yearly Legislative Summit</a:t>
            </a:r>
          </a:p>
          <a:p>
            <a:pPr fontAlgn="base"/>
            <a:r>
              <a:rPr lang="en-US" sz="3600" dirty="0">
                <a:solidFill>
                  <a:srgbClr val="000000"/>
                </a:solidFill>
                <a:latin typeface="Calibri" panose="020F0502020204030204" pitchFamily="34" charset="0"/>
              </a:rPr>
              <a:t>Grassroots Advocacy</a:t>
            </a:r>
          </a:p>
          <a:p>
            <a:pPr fontAlgn="base"/>
            <a:r>
              <a:rPr lang="en-US" sz="3600" dirty="0">
                <a:solidFill>
                  <a:srgbClr val="000000"/>
                </a:solidFill>
                <a:latin typeface="Calibri" panose="020F0502020204030204" pitchFamily="34" charset="0"/>
              </a:rPr>
              <a:t>Chapter Government Relations Support</a:t>
            </a:r>
          </a:p>
          <a:p>
            <a:pPr marL="0" indent="0">
              <a:buNone/>
            </a:pPr>
            <a:endParaRPr lang="en-US" dirty="0"/>
          </a:p>
        </p:txBody>
      </p:sp>
    </p:spTree>
    <p:extLst>
      <p:ext uri="{BB962C8B-B14F-4D97-AF65-F5344CB8AC3E}">
        <p14:creationId xmlns:p14="http://schemas.microsoft.com/office/powerpoint/2010/main" val="2906955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0E76-4370-CC08-DC9B-1B504E241B61}"/>
              </a:ext>
            </a:extLst>
          </p:cNvPr>
          <p:cNvSpPr>
            <a:spLocks noGrp="1"/>
          </p:cNvSpPr>
          <p:nvPr>
            <p:ph type="title"/>
          </p:nvPr>
        </p:nvSpPr>
        <p:spPr>
          <a:xfrm>
            <a:off x="838200" y="283845"/>
            <a:ext cx="10515600" cy="1325563"/>
          </a:xfrm>
        </p:spPr>
        <p:txBody>
          <a:bodyPr/>
          <a:lstStyle/>
          <a:p>
            <a:r>
              <a:rPr lang="en-US" dirty="0"/>
              <a:t>		</a:t>
            </a:r>
            <a:r>
              <a:rPr lang="en-US" b="1" dirty="0">
                <a:latin typeface="+mn-lt"/>
              </a:rPr>
              <a:t>Importance of Research</a:t>
            </a:r>
          </a:p>
        </p:txBody>
      </p:sp>
      <p:pic>
        <p:nvPicPr>
          <p:cNvPr id="4" name="Content Placeholder 3">
            <a:extLst>
              <a:ext uri="{FF2B5EF4-FFF2-40B4-BE49-F238E27FC236}">
                <a16:creationId xmlns:a16="http://schemas.microsoft.com/office/drawing/2014/main" id="{244E504C-92EE-40E0-8A17-C5DCA4E4FD96}"/>
              </a:ext>
            </a:extLst>
          </p:cNvPr>
          <p:cNvPicPr>
            <a:picLocks noGrp="1" noChangeAspect="1"/>
          </p:cNvPicPr>
          <p:nvPr>
            <p:ph idx="1"/>
          </p:nvPr>
        </p:nvPicPr>
        <p:blipFill>
          <a:blip r:embed="rId3"/>
          <a:stretch>
            <a:fillRect/>
          </a:stretch>
        </p:blipFill>
        <p:spPr>
          <a:xfrm>
            <a:off x="1296140" y="1294925"/>
            <a:ext cx="9061217" cy="4775506"/>
          </a:xfrm>
          <a:prstGeom prst="rect">
            <a:avLst/>
          </a:prstGeom>
        </p:spPr>
      </p:pic>
    </p:spTree>
    <p:extLst>
      <p:ext uri="{BB962C8B-B14F-4D97-AF65-F5344CB8AC3E}">
        <p14:creationId xmlns:p14="http://schemas.microsoft.com/office/powerpoint/2010/main" val="2122625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EED39-EE2B-49D1-9A21-487FEB2E114C}"/>
              </a:ext>
            </a:extLst>
          </p:cNvPr>
          <p:cNvSpPr>
            <a:spLocks noGrp="1"/>
          </p:cNvSpPr>
          <p:nvPr>
            <p:ph type="title"/>
          </p:nvPr>
        </p:nvSpPr>
        <p:spPr>
          <a:xfrm>
            <a:off x="3267970" y="78968"/>
            <a:ext cx="7874494" cy="1179590"/>
          </a:xfrm>
        </p:spPr>
        <p:txBody>
          <a:bodyPr/>
          <a:lstStyle/>
          <a:p>
            <a:pPr algn="ctr"/>
            <a:r>
              <a:rPr lang="en-US" b="1" dirty="0">
                <a:latin typeface="+mn-lt"/>
              </a:rPr>
              <a:t>What is important to those who live with SCI/D?</a:t>
            </a:r>
          </a:p>
        </p:txBody>
      </p:sp>
      <p:sp>
        <p:nvSpPr>
          <p:cNvPr id="3" name="Content Placeholder 2">
            <a:extLst>
              <a:ext uri="{FF2B5EF4-FFF2-40B4-BE49-F238E27FC236}">
                <a16:creationId xmlns:a16="http://schemas.microsoft.com/office/drawing/2014/main" id="{AAF12CB6-BAD1-428F-B5B9-AD1304683BC4}"/>
              </a:ext>
            </a:extLst>
          </p:cNvPr>
          <p:cNvSpPr>
            <a:spLocks noGrp="1"/>
          </p:cNvSpPr>
          <p:nvPr>
            <p:ph idx="1"/>
          </p:nvPr>
        </p:nvSpPr>
        <p:spPr>
          <a:xfrm>
            <a:off x="7205217" y="2422633"/>
            <a:ext cx="4644005" cy="1728953"/>
          </a:xfrm>
        </p:spPr>
        <p:txBody>
          <a:bodyPr/>
          <a:lstStyle/>
          <a:p>
            <a:pPr marL="0" indent="0">
              <a:buNone/>
            </a:pPr>
            <a:r>
              <a:rPr lang="en-US" dirty="0"/>
              <a:t>Over 30% of respondents wanted to be both more active in, and learn more about, research advocacy.</a:t>
            </a:r>
          </a:p>
        </p:txBody>
      </p:sp>
      <p:graphicFrame>
        <p:nvGraphicFramePr>
          <p:cNvPr id="6" name="Chart 5">
            <a:extLst>
              <a:ext uri="{FF2B5EF4-FFF2-40B4-BE49-F238E27FC236}">
                <a16:creationId xmlns:a16="http://schemas.microsoft.com/office/drawing/2014/main" id="{54EA8EF3-72FB-4914-AC6C-03F949F2BB2C}"/>
              </a:ext>
            </a:extLst>
          </p:cNvPr>
          <p:cNvGraphicFramePr/>
          <p:nvPr>
            <p:extLst>
              <p:ext uri="{D42A27DB-BD31-4B8C-83A1-F6EECF244321}">
                <p14:modId xmlns:p14="http://schemas.microsoft.com/office/powerpoint/2010/main" val="2705487099"/>
              </p:ext>
            </p:extLst>
          </p:nvPr>
        </p:nvGraphicFramePr>
        <p:xfrm>
          <a:off x="303815" y="1198484"/>
          <a:ext cx="7245164" cy="49803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034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0E76-4370-CC08-DC9B-1B504E241B61}"/>
              </a:ext>
            </a:extLst>
          </p:cNvPr>
          <p:cNvSpPr>
            <a:spLocks noGrp="1"/>
          </p:cNvSpPr>
          <p:nvPr>
            <p:ph type="title"/>
          </p:nvPr>
        </p:nvSpPr>
        <p:spPr/>
        <p:txBody>
          <a:bodyPr/>
          <a:lstStyle/>
          <a:p>
            <a:r>
              <a:rPr lang="en-US" dirty="0"/>
              <a:t>		</a:t>
            </a:r>
            <a:r>
              <a:rPr lang="en-US" b="1" dirty="0">
                <a:latin typeface="+mn-lt"/>
              </a:rPr>
              <a:t>Nothing About Us Without Us!</a:t>
            </a:r>
          </a:p>
        </p:txBody>
      </p:sp>
      <p:sp>
        <p:nvSpPr>
          <p:cNvPr id="3" name="Content Placeholder 2">
            <a:extLst>
              <a:ext uri="{FF2B5EF4-FFF2-40B4-BE49-F238E27FC236}">
                <a16:creationId xmlns:a16="http://schemas.microsoft.com/office/drawing/2014/main" id="{F0D0098D-E2AB-EC7E-529A-FBD0EC74CD7D}"/>
              </a:ext>
            </a:extLst>
          </p:cNvPr>
          <p:cNvSpPr>
            <a:spLocks noGrp="1"/>
          </p:cNvSpPr>
          <p:nvPr>
            <p:ph idx="1"/>
          </p:nvPr>
        </p:nvSpPr>
        <p:spPr/>
        <p:txBody>
          <a:bodyPr/>
          <a:lstStyle/>
          <a:p>
            <a:pPr marL="0" indent="0" algn="l">
              <a:buNone/>
            </a:pPr>
            <a:br>
              <a:rPr lang="en-US" b="0" i="0" u="none" strike="noStrike" dirty="0">
                <a:solidFill>
                  <a:srgbClr val="4D5156"/>
                </a:solidFill>
                <a:effectLst/>
                <a:latin typeface="Google Sans"/>
              </a:rPr>
            </a:br>
            <a:r>
              <a:rPr lang="en-US" b="0" i="0" u="none" strike="noStrike" dirty="0">
                <a:solidFill>
                  <a:srgbClr val="4D5156"/>
                </a:solidFill>
                <a:effectLst/>
                <a:latin typeface="Gill Sans MT" panose="020B0502020104020203" pitchFamily="34" charset="77"/>
              </a:rPr>
              <a:t>“Nothing About Us Without Us!” (Latin: “Nihil de nobis, sine nobis”) is </a:t>
            </a:r>
            <a:r>
              <a:rPr lang="en-US" b="0" i="0" u="none" strike="noStrike" dirty="0">
                <a:solidFill>
                  <a:srgbClr val="040C28"/>
                </a:solidFill>
                <a:effectLst/>
                <a:latin typeface="Gill Sans MT" panose="020B0502020104020203" pitchFamily="34" charset="77"/>
              </a:rPr>
              <a:t>a slogan used to communicate the idea that no policy should be decided by any representative without the full and direct participation of members the group(s) affected by that policy</a:t>
            </a:r>
            <a:r>
              <a:rPr lang="en-US" b="0" i="0" u="none" strike="noStrike" dirty="0">
                <a:solidFill>
                  <a:srgbClr val="4D5156"/>
                </a:solidFill>
                <a:effectLst/>
                <a:latin typeface="Gill Sans MT" panose="020B0502020104020203" pitchFamily="34" charset="77"/>
              </a:rPr>
              <a:t>.</a:t>
            </a:r>
          </a:p>
          <a:p>
            <a:r>
              <a:rPr lang="en-US" b="0" i="0" u="none" strike="noStrike" dirty="0">
                <a:solidFill>
                  <a:srgbClr val="4D5156"/>
                </a:solidFill>
                <a:effectLst/>
                <a:latin typeface="Gill Sans MT" panose="020B0502020104020203" pitchFamily="34" charset="77"/>
              </a:rPr>
              <a:t>Legislation</a:t>
            </a:r>
          </a:p>
          <a:p>
            <a:r>
              <a:rPr lang="en-US" dirty="0">
                <a:solidFill>
                  <a:srgbClr val="4D5156"/>
                </a:solidFill>
                <a:latin typeface="Gill Sans MT" panose="020B0502020104020203" pitchFamily="34" charset="77"/>
              </a:rPr>
              <a:t>Social Services</a:t>
            </a:r>
          </a:p>
          <a:p>
            <a:r>
              <a:rPr lang="en-US" b="0" i="0" u="none" strike="noStrike" dirty="0">
                <a:solidFill>
                  <a:srgbClr val="4D5156"/>
                </a:solidFill>
                <a:effectLst/>
                <a:latin typeface="Gill Sans MT" panose="020B0502020104020203" pitchFamily="34" charset="77"/>
              </a:rPr>
              <a:t>RESEARCH</a:t>
            </a:r>
            <a:endParaRPr lang="en-US" b="0" i="0" u="none" strike="noStrike" dirty="0">
              <a:solidFill>
                <a:srgbClr val="202124"/>
              </a:solidFill>
              <a:effectLst/>
              <a:latin typeface="Gill Sans MT" panose="020B0502020104020203" pitchFamily="34" charset="77"/>
            </a:endParaRPr>
          </a:p>
          <a:p>
            <a:pPr marL="0" indent="0">
              <a:buNone/>
            </a:pPr>
            <a:endParaRPr lang="en-US" dirty="0"/>
          </a:p>
        </p:txBody>
      </p:sp>
    </p:spTree>
    <p:extLst>
      <p:ext uri="{BB962C8B-B14F-4D97-AF65-F5344CB8AC3E}">
        <p14:creationId xmlns:p14="http://schemas.microsoft.com/office/powerpoint/2010/main" val="931837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40BF1-7B4C-0697-959F-17DCB9B757F8}"/>
              </a:ext>
            </a:extLst>
          </p:cNvPr>
          <p:cNvSpPr>
            <a:spLocks noGrp="1"/>
          </p:cNvSpPr>
          <p:nvPr>
            <p:ph type="title"/>
          </p:nvPr>
        </p:nvSpPr>
        <p:spPr>
          <a:xfrm>
            <a:off x="2596054" y="365125"/>
            <a:ext cx="8757745" cy="1325563"/>
          </a:xfrm>
        </p:spPr>
        <p:txBody>
          <a:bodyPr/>
          <a:lstStyle/>
          <a:p>
            <a:pPr algn="ctr"/>
            <a:r>
              <a:rPr lang="en-US" b="1" dirty="0">
                <a:latin typeface="+mn-lt"/>
              </a:rPr>
              <a:t>Why do we need research advocates?</a:t>
            </a:r>
          </a:p>
        </p:txBody>
      </p:sp>
      <p:sp>
        <p:nvSpPr>
          <p:cNvPr id="3" name="Content Placeholder 2">
            <a:extLst>
              <a:ext uri="{FF2B5EF4-FFF2-40B4-BE49-F238E27FC236}">
                <a16:creationId xmlns:a16="http://schemas.microsoft.com/office/drawing/2014/main" id="{D691E350-015B-DD03-B9AB-45C57C2927E0}"/>
              </a:ext>
            </a:extLst>
          </p:cNvPr>
          <p:cNvSpPr>
            <a:spLocks noGrp="1"/>
          </p:cNvSpPr>
          <p:nvPr>
            <p:ph idx="1"/>
          </p:nvPr>
        </p:nvSpPr>
        <p:spPr>
          <a:xfrm>
            <a:off x="838200" y="1690688"/>
            <a:ext cx="10515600" cy="4351338"/>
          </a:xfrm>
        </p:spPr>
        <p:txBody>
          <a:bodyPr/>
          <a:lstStyle/>
          <a:p>
            <a:pPr marL="0" indent="0">
              <a:buNone/>
            </a:pPr>
            <a:r>
              <a:rPr lang="en-US" dirty="0"/>
              <a:t>In the past, research has often been done without input from the end user on the research question, process, or outcomes. This can result in the product or result from the research being abandoned, as it it is not actually helpful to the person that it is targeting. </a:t>
            </a:r>
          </a:p>
          <a:p>
            <a:pPr marL="0" indent="0">
              <a:buNone/>
            </a:pPr>
            <a:endParaRPr lang="en-US" dirty="0"/>
          </a:p>
          <a:p>
            <a:pPr marL="0" indent="0">
              <a:buNone/>
            </a:pPr>
            <a:r>
              <a:rPr lang="en-US" dirty="0"/>
              <a:t>Other communities have had great success in using research advocates to move research forward in an inclusive manner, such as certain pediatric genetic disorders, cancer, and Parkinson’s disease. </a:t>
            </a:r>
          </a:p>
        </p:txBody>
      </p:sp>
    </p:spTree>
    <p:extLst>
      <p:ext uri="{BB962C8B-B14F-4D97-AF65-F5344CB8AC3E}">
        <p14:creationId xmlns:p14="http://schemas.microsoft.com/office/powerpoint/2010/main" val="1837178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E06A-DCD0-0043-1F6F-0CB3E11567A0}"/>
              </a:ext>
            </a:extLst>
          </p:cNvPr>
          <p:cNvSpPr>
            <a:spLocks noGrp="1"/>
          </p:cNvSpPr>
          <p:nvPr>
            <p:ph type="title"/>
          </p:nvPr>
        </p:nvSpPr>
        <p:spPr>
          <a:xfrm>
            <a:off x="2601155" y="365125"/>
            <a:ext cx="8433047" cy="931015"/>
          </a:xfrm>
        </p:spPr>
        <p:txBody>
          <a:bodyPr/>
          <a:lstStyle/>
          <a:p>
            <a:pPr algn="ctr"/>
            <a:r>
              <a:rPr lang="en-US" b="1" dirty="0">
                <a:latin typeface="+mn-lt"/>
              </a:rPr>
              <a:t>What is a research advocate?</a:t>
            </a:r>
          </a:p>
        </p:txBody>
      </p:sp>
      <p:sp>
        <p:nvSpPr>
          <p:cNvPr id="3" name="Content Placeholder 2">
            <a:extLst>
              <a:ext uri="{FF2B5EF4-FFF2-40B4-BE49-F238E27FC236}">
                <a16:creationId xmlns:a16="http://schemas.microsoft.com/office/drawing/2014/main" id="{1CF3F1F6-2C53-CACA-72F4-A56DF34AC78D}"/>
              </a:ext>
            </a:extLst>
          </p:cNvPr>
          <p:cNvSpPr>
            <a:spLocks noGrp="1"/>
          </p:cNvSpPr>
          <p:nvPr>
            <p:ph idx="1"/>
          </p:nvPr>
        </p:nvSpPr>
        <p:spPr>
          <a:xfrm>
            <a:off x="310267" y="1296140"/>
            <a:ext cx="11571465" cy="4784356"/>
          </a:xfrm>
        </p:spPr>
        <p:txBody>
          <a:bodyPr/>
          <a:lstStyle/>
          <a:p>
            <a:r>
              <a:rPr lang="en-US" dirty="0"/>
              <a:t>Research Advocates…..</a:t>
            </a:r>
          </a:p>
          <a:p>
            <a:pPr lvl="1"/>
            <a:r>
              <a:rPr lang="en-US" dirty="0"/>
              <a:t>collaborate with researchers and research institutions to make research more useful for the SCI/D community.</a:t>
            </a:r>
          </a:p>
          <a:p>
            <a:pPr lvl="1"/>
            <a:r>
              <a:rPr lang="en-US" dirty="0"/>
              <a:t>provide researchers with the perspective of the SCI/D community and help researchers to focus on the questions and issues that are most important to the community.</a:t>
            </a:r>
          </a:p>
          <a:p>
            <a:pPr lvl="1"/>
            <a:r>
              <a:rPr lang="en-US" dirty="0"/>
              <a:t>ensure that quality of life for the community is kept at the forefront of research projects. </a:t>
            </a:r>
          </a:p>
          <a:p>
            <a:pPr marL="0" indent="0">
              <a:buNone/>
            </a:pPr>
            <a:r>
              <a:rPr lang="en-US" dirty="0"/>
              <a:t>There are many ways to be involved in research as an advocate. A research advocate can work directly with the scientific community or be a bridge between researchers and those who live with SCI/D.</a:t>
            </a:r>
          </a:p>
          <a:p>
            <a:pPr marL="0" indent="0">
              <a:buNone/>
            </a:pPr>
            <a:r>
              <a:rPr lang="en-US" b="1" dirty="0"/>
              <a:t>Research advocacy is not one size fits all.</a:t>
            </a:r>
          </a:p>
          <a:p>
            <a:endParaRPr lang="en-US" dirty="0"/>
          </a:p>
          <a:p>
            <a:endParaRPr lang="en-US" dirty="0"/>
          </a:p>
        </p:txBody>
      </p:sp>
    </p:spTree>
    <p:extLst>
      <p:ext uri="{BB962C8B-B14F-4D97-AF65-F5344CB8AC3E}">
        <p14:creationId xmlns:p14="http://schemas.microsoft.com/office/powerpoint/2010/main" val="1461557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5D52F-1B6D-8A4F-2852-8FA244E61CB3}"/>
              </a:ext>
            </a:extLst>
          </p:cNvPr>
          <p:cNvSpPr>
            <a:spLocks noGrp="1"/>
          </p:cNvSpPr>
          <p:nvPr>
            <p:ph type="title"/>
          </p:nvPr>
        </p:nvSpPr>
        <p:spPr>
          <a:xfrm>
            <a:off x="2831977" y="250770"/>
            <a:ext cx="8273988" cy="842306"/>
          </a:xfrm>
        </p:spPr>
        <p:txBody>
          <a:bodyPr/>
          <a:lstStyle/>
          <a:p>
            <a:pPr algn="ctr"/>
            <a:r>
              <a:rPr lang="en-US" b="1" dirty="0">
                <a:latin typeface="+mn-lt"/>
              </a:rPr>
              <a:t>Who can be an advocate?</a:t>
            </a:r>
          </a:p>
        </p:txBody>
      </p:sp>
      <p:sp>
        <p:nvSpPr>
          <p:cNvPr id="3" name="Content Placeholder 2">
            <a:extLst>
              <a:ext uri="{FF2B5EF4-FFF2-40B4-BE49-F238E27FC236}">
                <a16:creationId xmlns:a16="http://schemas.microsoft.com/office/drawing/2014/main" id="{0441E80A-A84D-BCEF-41A5-927954BB7890}"/>
              </a:ext>
            </a:extLst>
          </p:cNvPr>
          <p:cNvSpPr>
            <a:spLocks noGrp="1"/>
          </p:cNvSpPr>
          <p:nvPr>
            <p:ph idx="1"/>
          </p:nvPr>
        </p:nvSpPr>
        <p:spPr>
          <a:xfrm>
            <a:off x="1455939" y="1169666"/>
            <a:ext cx="9712170" cy="4973682"/>
          </a:xfrm>
        </p:spPr>
        <p:txBody>
          <a:bodyPr/>
          <a:lstStyle/>
          <a:p>
            <a:pPr marL="0" indent="0">
              <a:buNone/>
            </a:pPr>
            <a:endParaRPr lang="en-US" dirty="0"/>
          </a:p>
          <a:p>
            <a:pPr marL="0" indent="0">
              <a:lnSpc>
                <a:spcPct val="100000"/>
              </a:lnSpc>
              <a:buNone/>
            </a:pPr>
            <a:r>
              <a:rPr lang="en-US" dirty="0"/>
              <a:t>Anyone with lived experience can be a research advocate.</a:t>
            </a:r>
          </a:p>
          <a:p>
            <a:pPr marL="0" indent="0">
              <a:lnSpc>
                <a:spcPct val="100000"/>
              </a:lnSpc>
              <a:buNone/>
            </a:pPr>
            <a:r>
              <a:rPr lang="en-US" dirty="0"/>
              <a:t>You do not need to have a background in science or research to get involved as a research advocate. </a:t>
            </a:r>
          </a:p>
          <a:p>
            <a:pPr marL="0" indent="0">
              <a:lnSpc>
                <a:spcPct val="100000"/>
              </a:lnSpc>
              <a:buNone/>
            </a:pPr>
            <a:r>
              <a:rPr lang="en-US" dirty="0"/>
              <a:t>You do not need to have a certain level of ability or disability to be a research advocate. </a:t>
            </a:r>
          </a:p>
          <a:p>
            <a:pPr marL="0" indent="0">
              <a:lnSpc>
                <a:spcPct val="100000"/>
              </a:lnSpc>
              <a:buNone/>
            </a:pPr>
            <a:r>
              <a:rPr lang="en-US" dirty="0"/>
              <a:t>The level of involvement and commitment will vary, and can depend on many factors, including the type of research being done. </a:t>
            </a:r>
          </a:p>
        </p:txBody>
      </p:sp>
    </p:spTree>
    <p:extLst>
      <p:ext uri="{BB962C8B-B14F-4D97-AF65-F5344CB8AC3E}">
        <p14:creationId xmlns:p14="http://schemas.microsoft.com/office/powerpoint/2010/main" val="1588152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7969C-724F-0EAB-A8E1-6F87DC525C88}"/>
              </a:ext>
            </a:extLst>
          </p:cNvPr>
          <p:cNvSpPr>
            <a:spLocks noGrp="1"/>
          </p:cNvSpPr>
          <p:nvPr>
            <p:ph type="title"/>
          </p:nvPr>
        </p:nvSpPr>
        <p:spPr>
          <a:xfrm>
            <a:off x="2648606" y="365126"/>
            <a:ext cx="8852339" cy="822544"/>
          </a:xfrm>
        </p:spPr>
        <p:txBody>
          <a:bodyPr/>
          <a:lstStyle/>
          <a:p>
            <a:pPr algn="ctr"/>
            <a:r>
              <a:rPr lang="en-US" b="1" dirty="0">
                <a:latin typeface="+mn-lt"/>
              </a:rPr>
              <a:t>What does a research advocate do?</a:t>
            </a:r>
          </a:p>
        </p:txBody>
      </p:sp>
      <p:sp>
        <p:nvSpPr>
          <p:cNvPr id="3" name="Content Placeholder 2">
            <a:extLst>
              <a:ext uri="{FF2B5EF4-FFF2-40B4-BE49-F238E27FC236}">
                <a16:creationId xmlns:a16="http://schemas.microsoft.com/office/drawing/2014/main" id="{CAA3B5DC-2448-30EB-7A28-0B938D7603DF}"/>
              </a:ext>
            </a:extLst>
          </p:cNvPr>
          <p:cNvSpPr>
            <a:spLocks noGrp="1"/>
          </p:cNvSpPr>
          <p:nvPr>
            <p:ph idx="1"/>
          </p:nvPr>
        </p:nvSpPr>
        <p:spPr>
          <a:xfrm>
            <a:off x="985345" y="1326444"/>
            <a:ext cx="10515600" cy="4650822"/>
          </a:xfrm>
        </p:spPr>
        <p:txBody>
          <a:bodyPr/>
          <a:lstStyle/>
          <a:p>
            <a:pPr marL="0" indent="0" algn="ctr">
              <a:buNone/>
            </a:pPr>
            <a:r>
              <a:rPr lang="en-US" sz="2900" b="1" dirty="0"/>
              <a:t>The overall goal of research advocacy is to improve the way research is designed, conducted and shared. </a:t>
            </a:r>
          </a:p>
          <a:p>
            <a:endParaRPr lang="en-US" dirty="0"/>
          </a:p>
          <a:p>
            <a:pPr marL="0" indent="0">
              <a:buNone/>
            </a:pPr>
            <a:r>
              <a:rPr lang="en-US" dirty="0"/>
              <a:t>There are many roles that a research advocate can fulfill, such as being part of consumer advisory boards or focus groups, partnering with researchers directly, or doing community outreach to help others better understand SCI/D research.</a:t>
            </a:r>
          </a:p>
          <a:p>
            <a:pPr marL="0" indent="0">
              <a:buNone/>
            </a:pPr>
            <a:endParaRPr lang="en-US" dirty="0"/>
          </a:p>
          <a:p>
            <a:pPr marL="0" indent="0">
              <a:buNone/>
            </a:pPr>
            <a:r>
              <a:rPr lang="en-US" dirty="0"/>
              <a:t>Most importantly, a research advocate provides the perspective of the SCI community to researchers.</a:t>
            </a:r>
          </a:p>
        </p:txBody>
      </p:sp>
    </p:spTree>
    <p:extLst>
      <p:ext uri="{BB962C8B-B14F-4D97-AF65-F5344CB8AC3E}">
        <p14:creationId xmlns:p14="http://schemas.microsoft.com/office/powerpoint/2010/main" val="869446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Module 12 Video 4 - Questions to Ask and Answer Before Engaging">
            <a:hlinkClick r:id="" action="ppaction://media"/>
            <a:extLst>
              <a:ext uri="{FF2B5EF4-FFF2-40B4-BE49-F238E27FC236}">
                <a16:creationId xmlns:a16="http://schemas.microsoft.com/office/drawing/2014/main" id="{B91446DA-2655-4D52-E8FB-11B1FCF3A976}"/>
              </a:ext>
            </a:extLst>
          </p:cNvPr>
          <p:cNvPicPr>
            <a:picLocks noGrp="1" noRot="1" noChangeAspect="1"/>
          </p:cNvPicPr>
          <p:nvPr>
            <p:ph idx="1"/>
            <a:videoFile r:link="rId1"/>
          </p:nvPr>
        </p:nvPicPr>
        <p:blipFill>
          <a:blip r:embed="rId4"/>
          <a:stretch>
            <a:fillRect/>
          </a:stretch>
        </p:blipFill>
        <p:spPr>
          <a:xfrm>
            <a:off x="0" y="0"/>
            <a:ext cx="12192000" cy="6176963"/>
          </a:xfrm>
          <a:prstGeom prst="rect">
            <a:avLst/>
          </a:prstGeom>
        </p:spPr>
      </p:pic>
    </p:spTree>
    <p:extLst>
      <p:ext uri="{BB962C8B-B14F-4D97-AF65-F5344CB8AC3E}">
        <p14:creationId xmlns:p14="http://schemas.microsoft.com/office/powerpoint/2010/main" val="2287070852"/>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13B4D-0C09-0677-32BC-C65B15014C56}"/>
              </a:ext>
            </a:extLst>
          </p:cNvPr>
          <p:cNvSpPr>
            <a:spLocks noGrp="1"/>
          </p:cNvSpPr>
          <p:nvPr>
            <p:ph type="title"/>
          </p:nvPr>
        </p:nvSpPr>
        <p:spPr>
          <a:xfrm>
            <a:off x="3577700" y="285227"/>
            <a:ext cx="6089342" cy="1046862"/>
          </a:xfrm>
        </p:spPr>
        <p:txBody>
          <a:bodyPr/>
          <a:lstStyle/>
          <a:p>
            <a:pPr algn="ctr"/>
            <a:r>
              <a:rPr lang="en-US" b="1" dirty="0">
                <a:latin typeface="+mn-lt"/>
              </a:rPr>
              <a:t>How do I get started?</a:t>
            </a:r>
          </a:p>
        </p:txBody>
      </p:sp>
      <p:sp>
        <p:nvSpPr>
          <p:cNvPr id="3" name="Content Placeholder 2">
            <a:extLst>
              <a:ext uri="{FF2B5EF4-FFF2-40B4-BE49-F238E27FC236}">
                <a16:creationId xmlns:a16="http://schemas.microsoft.com/office/drawing/2014/main" id="{FAD6289F-A844-01E7-2A07-C3831A776EDB}"/>
              </a:ext>
            </a:extLst>
          </p:cNvPr>
          <p:cNvSpPr>
            <a:spLocks noGrp="1"/>
          </p:cNvSpPr>
          <p:nvPr>
            <p:ph idx="1"/>
          </p:nvPr>
        </p:nvSpPr>
        <p:spPr>
          <a:xfrm>
            <a:off x="838200" y="1603684"/>
            <a:ext cx="10515600" cy="4351338"/>
          </a:xfrm>
        </p:spPr>
        <p:txBody>
          <a:bodyPr/>
          <a:lstStyle/>
          <a:p>
            <a:pPr marL="0" indent="0" algn="ctr">
              <a:buNone/>
            </a:pPr>
            <a:r>
              <a:rPr lang="en-US" dirty="0"/>
              <a:t>Remember, you </a:t>
            </a:r>
            <a:r>
              <a:rPr lang="en-US" i="1" dirty="0"/>
              <a:t>do not </a:t>
            </a:r>
            <a:r>
              <a:rPr lang="en-US" dirty="0"/>
              <a:t>need to be an expert on the science of SCI/D or the research process to get started as an advocate.</a:t>
            </a:r>
          </a:p>
          <a:p>
            <a:pPr marL="0" indent="0" algn="ctr">
              <a:buNone/>
            </a:pPr>
            <a:endParaRPr lang="en-US" dirty="0"/>
          </a:p>
          <a:p>
            <a:pPr marL="0" indent="0" algn="ctr">
              <a:buNone/>
            </a:pPr>
            <a:r>
              <a:rPr lang="en-US" dirty="0"/>
              <a:t>You </a:t>
            </a:r>
            <a:r>
              <a:rPr lang="en-US" i="1" dirty="0"/>
              <a:t>do</a:t>
            </a:r>
            <a:r>
              <a:rPr lang="en-US" dirty="0"/>
              <a:t> need an interest and  commitment to providing a link between people who live with SCI and those who do the research about it.</a:t>
            </a:r>
          </a:p>
          <a:p>
            <a:pPr marL="0" indent="0" algn="ctr">
              <a:buNone/>
            </a:pPr>
            <a:endParaRPr lang="en-US" dirty="0"/>
          </a:p>
          <a:p>
            <a:pPr marL="0" indent="0" algn="ctr">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1968094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Module 12 Video 2 - Getting Started As An SCI Research Advocate">
            <a:hlinkClick r:id="" action="ppaction://media"/>
            <a:extLst>
              <a:ext uri="{FF2B5EF4-FFF2-40B4-BE49-F238E27FC236}">
                <a16:creationId xmlns:a16="http://schemas.microsoft.com/office/drawing/2014/main" id="{6EAB675B-8701-0FA8-D465-E854037E97B5}"/>
              </a:ext>
            </a:extLst>
          </p:cNvPr>
          <p:cNvPicPr>
            <a:picLocks noGrp="1" noRot="1" noChangeAspect="1"/>
          </p:cNvPicPr>
          <p:nvPr>
            <p:ph idx="1"/>
            <a:videoFile r:link="rId1"/>
          </p:nvPr>
        </p:nvPicPr>
        <p:blipFill>
          <a:blip r:embed="rId3"/>
          <a:stretch>
            <a:fillRect/>
          </a:stretch>
        </p:blipFill>
        <p:spPr>
          <a:xfrm>
            <a:off x="0" y="0"/>
            <a:ext cx="12192000" cy="6176963"/>
          </a:xfrm>
          <a:prstGeom prst="rect">
            <a:avLst/>
          </a:prstGeom>
        </p:spPr>
      </p:pic>
    </p:spTree>
    <p:extLst>
      <p:ext uri="{BB962C8B-B14F-4D97-AF65-F5344CB8AC3E}">
        <p14:creationId xmlns:p14="http://schemas.microsoft.com/office/powerpoint/2010/main" val="174713935"/>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2C8D-18F7-16CA-8B10-43267076A296}"/>
              </a:ext>
            </a:extLst>
          </p:cNvPr>
          <p:cNvSpPr>
            <a:spLocks noGrp="1"/>
          </p:cNvSpPr>
          <p:nvPr>
            <p:ph type="title"/>
          </p:nvPr>
        </p:nvSpPr>
        <p:spPr>
          <a:xfrm>
            <a:off x="3879542" y="410657"/>
            <a:ext cx="5166064" cy="726828"/>
          </a:xfrm>
        </p:spPr>
        <p:txBody>
          <a:bodyPr/>
          <a:lstStyle/>
          <a:p>
            <a:pPr algn="ctr"/>
            <a:r>
              <a:rPr lang="en-US" b="1" dirty="0">
                <a:latin typeface="+mn-lt"/>
              </a:rPr>
              <a:t>Resources</a:t>
            </a:r>
            <a:r>
              <a:rPr lang="en-US" dirty="0">
                <a:latin typeface="+mn-lt"/>
              </a:rPr>
              <a:t> </a:t>
            </a:r>
          </a:p>
        </p:txBody>
      </p:sp>
      <p:sp>
        <p:nvSpPr>
          <p:cNvPr id="3" name="Content Placeholder 2">
            <a:extLst>
              <a:ext uri="{FF2B5EF4-FFF2-40B4-BE49-F238E27FC236}">
                <a16:creationId xmlns:a16="http://schemas.microsoft.com/office/drawing/2014/main" id="{2C90DE63-C980-3B2E-AAE3-C2109AA56ABD}"/>
              </a:ext>
            </a:extLst>
          </p:cNvPr>
          <p:cNvSpPr>
            <a:spLocks noGrp="1"/>
          </p:cNvSpPr>
          <p:nvPr>
            <p:ph idx="1"/>
          </p:nvPr>
        </p:nvSpPr>
        <p:spPr>
          <a:xfrm>
            <a:off x="838200" y="1278161"/>
            <a:ext cx="10515600" cy="4735777"/>
          </a:xfrm>
        </p:spPr>
        <p:txBody>
          <a:bodyPr/>
          <a:lstStyle/>
          <a:p>
            <a:r>
              <a:rPr lang="en-US" sz="2000" dirty="0"/>
              <a:t>NASCIC course </a:t>
            </a:r>
            <a:r>
              <a:rPr lang="en-US" sz="2000" dirty="0">
                <a:hlinkClick r:id="rId3"/>
              </a:rPr>
              <a:t>https://nascic.org/</a:t>
            </a:r>
            <a:endParaRPr lang="en-US" sz="2000" dirty="0"/>
          </a:p>
          <a:p>
            <a:pPr lvl="1"/>
            <a:r>
              <a:rPr lang="en-US" sz="2000" dirty="0"/>
              <a:t>12 modules</a:t>
            </a:r>
          </a:p>
          <a:p>
            <a:pPr lvl="1"/>
            <a:r>
              <a:rPr lang="en-US" sz="2000" dirty="0"/>
              <a:t>SCI focused</a:t>
            </a:r>
          </a:p>
          <a:p>
            <a:r>
              <a:rPr lang="en-US" sz="2000" dirty="0"/>
              <a:t>National MS Society </a:t>
            </a:r>
            <a:r>
              <a:rPr lang="en-US" sz="2000" dirty="0">
                <a:hlinkClick r:id="rId4"/>
              </a:rPr>
              <a:t>https://www.nationalmssociety.org/Research/Participate-in-Research-Studies</a:t>
            </a:r>
            <a:r>
              <a:rPr lang="en-US" sz="2000" dirty="0"/>
              <a:t> </a:t>
            </a:r>
          </a:p>
          <a:p>
            <a:r>
              <a:rPr lang="en-US" sz="2000" dirty="0"/>
              <a:t>ALS Association </a:t>
            </a:r>
          </a:p>
          <a:p>
            <a:pPr marL="0" indent="0">
              <a:buNone/>
            </a:pPr>
            <a:r>
              <a:rPr lang="en-US" sz="2000" dirty="0">
                <a:hlinkClick r:id="rId5"/>
              </a:rPr>
              <a:t>https://www.als.org/research/participate-als-research</a:t>
            </a:r>
            <a:r>
              <a:rPr lang="en-US" sz="2000" dirty="0"/>
              <a:t> </a:t>
            </a:r>
          </a:p>
          <a:p>
            <a:r>
              <a:rPr lang="en-US" sz="2000" dirty="0"/>
              <a:t>PVA </a:t>
            </a:r>
            <a:r>
              <a:rPr lang="en-US" sz="2000" dirty="0">
                <a:hlinkClick r:id="rId6"/>
              </a:rPr>
              <a:t>https://pva.org/research-resources/research-foundation/</a:t>
            </a:r>
            <a:r>
              <a:rPr lang="en-US" sz="2000" dirty="0"/>
              <a:t> </a:t>
            </a:r>
          </a:p>
          <a:p>
            <a:r>
              <a:rPr lang="en-US" sz="2000" dirty="0"/>
              <a:t>Spinal Cord Injury Clinical Trial Directory </a:t>
            </a:r>
          </a:p>
          <a:p>
            <a:pPr marL="0" indent="0">
              <a:buNone/>
            </a:pPr>
            <a:r>
              <a:rPr lang="en-US" sz="2000" dirty="0">
                <a:hlinkClick r:id="rId7"/>
              </a:rPr>
              <a:t>https://scitrials.org/</a:t>
            </a:r>
            <a:r>
              <a:rPr lang="en-US" sz="2000" dirty="0"/>
              <a:t> </a:t>
            </a:r>
          </a:p>
          <a:p>
            <a:r>
              <a:rPr lang="en-US" sz="2000" dirty="0"/>
              <a:t>Local SCI clinic or VA</a:t>
            </a:r>
          </a:p>
          <a:p>
            <a:r>
              <a:rPr lang="en-US" sz="2000" dirty="0"/>
              <a:t>Engage with researchers at conferences or events in your area</a:t>
            </a:r>
          </a:p>
        </p:txBody>
      </p:sp>
    </p:spTree>
    <p:extLst>
      <p:ext uri="{BB962C8B-B14F-4D97-AF65-F5344CB8AC3E}">
        <p14:creationId xmlns:p14="http://schemas.microsoft.com/office/powerpoint/2010/main" val="3660560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2C8D-18F7-16CA-8B10-43267076A296}"/>
              </a:ext>
            </a:extLst>
          </p:cNvPr>
          <p:cNvSpPr>
            <a:spLocks noGrp="1"/>
          </p:cNvSpPr>
          <p:nvPr>
            <p:ph type="title"/>
          </p:nvPr>
        </p:nvSpPr>
        <p:spPr>
          <a:xfrm>
            <a:off x="4947198" y="1924050"/>
            <a:ext cx="5744776" cy="4238625"/>
          </a:xfrm>
        </p:spPr>
        <p:txBody>
          <a:bodyPr/>
          <a:lstStyle/>
          <a:p>
            <a:pPr algn="ctr"/>
            <a:r>
              <a:rPr lang="en-US" b="1" dirty="0">
                <a:latin typeface="+mn-lt"/>
              </a:rPr>
              <a:t>Use the Things You are going Through for a Purpose</a:t>
            </a:r>
            <a:br>
              <a:rPr lang="en-US" b="1" dirty="0">
                <a:latin typeface="+mn-lt"/>
              </a:rPr>
            </a:br>
            <a:br>
              <a:rPr lang="en-US" b="1" dirty="0">
                <a:latin typeface="+mn-lt"/>
              </a:rPr>
            </a:br>
            <a:endParaRPr lang="en-US" dirty="0">
              <a:latin typeface="+mn-lt"/>
            </a:endParaRPr>
          </a:p>
        </p:txBody>
      </p:sp>
      <p:pic>
        <p:nvPicPr>
          <p:cNvPr id="4" name="Content Placeholder 3">
            <a:extLst>
              <a:ext uri="{FF2B5EF4-FFF2-40B4-BE49-F238E27FC236}">
                <a16:creationId xmlns:a16="http://schemas.microsoft.com/office/drawing/2014/main" id="{2FB4E035-AC49-4118-8F7B-13B32C5F6BF0}"/>
              </a:ext>
            </a:extLst>
          </p:cNvPr>
          <p:cNvPicPr>
            <a:picLocks noGrp="1" noChangeAspect="1"/>
          </p:cNvPicPr>
          <p:nvPr>
            <p:ph idx="1"/>
          </p:nvPr>
        </p:nvPicPr>
        <p:blipFill>
          <a:blip r:embed="rId3"/>
          <a:stretch>
            <a:fillRect/>
          </a:stretch>
        </p:blipFill>
        <p:spPr>
          <a:xfrm>
            <a:off x="1500026" y="1276349"/>
            <a:ext cx="2595724" cy="4614623"/>
          </a:xfrm>
          <a:prstGeom prst="rect">
            <a:avLst/>
          </a:prstGeom>
        </p:spPr>
      </p:pic>
    </p:spTree>
    <p:extLst>
      <p:ext uri="{BB962C8B-B14F-4D97-AF65-F5344CB8AC3E}">
        <p14:creationId xmlns:p14="http://schemas.microsoft.com/office/powerpoint/2010/main" val="1556563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74020B98-7CA1-D9F5-E396-A4B01803FB5E}"/>
              </a:ext>
            </a:extLst>
          </p:cNvPr>
          <p:cNvPicPr>
            <a:picLocks noGrp="1" noChangeAspect="1"/>
          </p:cNvPicPr>
          <p:nvPr>
            <p:ph idx="1"/>
          </p:nvPr>
        </p:nvPicPr>
        <p:blipFill rotWithShape="1">
          <a:blip r:embed="rId3"/>
          <a:srcRect l="11352" r="35456"/>
          <a:stretch/>
        </p:blipFill>
        <p:spPr>
          <a:xfrm rot="5400000">
            <a:off x="1405822" y="-1405821"/>
            <a:ext cx="6858000" cy="9669642"/>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A6C5AC-5257-266E-C4B1-3F0A406BF801}"/>
              </a:ext>
            </a:extLst>
          </p:cNvPr>
          <p:cNvSpPr>
            <a:spLocks noGrp="1"/>
          </p:cNvSpPr>
          <p:nvPr>
            <p:ph type="title"/>
          </p:nvPr>
        </p:nvSpPr>
        <p:spPr>
          <a:xfrm>
            <a:off x="7171045" y="365125"/>
            <a:ext cx="5065070" cy="1889886"/>
          </a:xfrm>
        </p:spPr>
        <p:txBody>
          <a:bodyPr vert="horz" lIns="91440" tIns="45720" rIns="91440" bIns="45720" rtlCol="0" anchor="ctr">
            <a:noAutofit/>
          </a:bodyPr>
          <a:lstStyle/>
          <a:p>
            <a:pPr algn="ctr"/>
            <a:r>
              <a:rPr lang="en-US" sz="4800" b="1" dirty="0">
                <a:latin typeface="DIN Black"/>
              </a:rPr>
              <a:t>Research Drives Legislation</a:t>
            </a:r>
            <a:endParaRPr lang="en-US" sz="4800" dirty="0">
              <a:latin typeface="DIN Condensed" pitchFamily="2" charset="0"/>
            </a:endParaRPr>
          </a:p>
        </p:txBody>
      </p:sp>
      <p:sp>
        <p:nvSpPr>
          <p:cNvPr id="6" name="TextBox 5">
            <a:extLst>
              <a:ext uri="{FF2B5EF4-FFF2-40B4-BE49-F238E27FC236}">
                <a16:creationId xmlns:a16="http://schemas.microsoft.com/office/drawing/2014/main" id="{5365878B-8EC4-E44A-975F-3035300B8687}"/>
              </a:ext>
            </a:extLst>
          </p:cNvPr>
          <p:cNvSpPr txBox="1"/>
          <p:nvPr/>
        </p:nvSpPr>
        <p:spPr>
          <a:xfrm>
            <a:off x="7875557" y="2265037"/>
            <a:ext cx="4423323" cy="3742762"/>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Data and Research are critical for pushing change to and introducing new legislation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382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2C8D-18F7-16CA-8B10-43267076A296}"/>
              </a:ext>
            </a:extLst>
          </p:cNvPr>
          <p:cNvSpPr>
            <a:spLocks noGrp="1"/>
          </p:cNvSpPr>
          <p:nvPr>
            <p:ph type="title"/>
          </p:nvPr>
        </p:nvSpPr>
        <p:spPr>
          <a:xfrm>
            <a:off x="3879542" y="410657"/>
            <a:ext cx="5166064" cy="726828"/>
          </a:xfrm>
        </p:spPr>
        <p:txBody>
          <a:bodyPr/>
          <a:lstStyle/>
          <a:p>
            <a:pPr algn="ctr"/>
            <a:r>
              <a:rPr lang="en-US" b="1" dirty="0">
                <a:latin typeface="+mn-lt"/>
              </a:rPr>
              <a:t>Use Your Story to Help Others</a:t>
            </a:r>
            <a:endParaRPr lang="en-US" dirty="0">
              <a:latin typeface="+mn-lt"/>
            </a:endParaRPr>
          </a:p>
        </p:txBody>
      </p:sp>
      <p:sp>
        <p:nvSpPr>
          <p:cNvPr id="3" name="Content Placeholder 2">
            <a:extLst>
              <a:ext uri="{FF2B5EF4-FFF2-40B4-BE49-F238E27FC236}">
                <a16:creationId xmlns:a16="http://schemas.microsoft.com/office/drawing/2014/main" id="{2C90DE63-C980-3B2E-AAE3-C2109AA56ABD}"/>
              </a:ext>
            </a:extLst>
          </p:cNvPr>
          <p:cNvSpPr>
            <a:spLocks noGrp="1"/>
          </p:cNvSpPr>
          <p:nvPr>
            <p:ph idx="1"/>
          </p:nvPr>
        </p:nvSpPr>
        <p:spPr>
          <a:xfrm>
            <a:off x="838200" y="1899821"/>
            <a:ext cx="10515600" cy="4122606"/>
          </a:xfrm>
        </p:spPr>
        <p:txBody>
          <a:bodyPr/>
          <a:lstStyle/>
          <a:p>
            <a:r>
              <a:rPr lang="en-US" sz="3600" dirty="0"/>
              <a:t>You are the only person to live your life</a:t>
            </a:r>
          </a:p>
          <a:p>
            <a:r>
              <a:rPr lang="en-US" sz="3600" dirty="0"/>
              <a:t>Your experiences make you a subject matter expert</a:t>
            </a:r>
          </a:p>
          <a:p>
            <a:r>
              <a:rPr lang="en-US" sz="3600" dirty="0"/>
              <a:t>Researchers and Legislators both value your stories</a:t>
            </a:r>
          </a:p>
          <a:p>
            <a:r>
              <a:rPr lang="en-US" sz="3600" dirty="0"/>
              <a:t>How you navigate life is critical for understanding what needs to be changed</a:t>
            </a:r>
          </a:p>
        </p:txBody>
      </p:sp>
    </p:spTree>
    <p:extLst>
      <p:ext uri="{BB962C8B-B14F-4D97-AF65-F5344CB8AC3E}">
        <p14:creationId xmlns:p14="http://schemas.microsoft.com/office/powerpoint/2010/main" val="3326721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2C8D-18F7-16CA-8B10-43267076A296}"/>
              </a:ext>
            </a:extLst>
          </p:cNvPr>
          <p:cNvSpPr>
            <a:spLocks noGrp="1"/>
          </p:cNvSpPr>
          <p:nvPr>
            <p:ph type="title"/>
          </p:nvPr>
        </p:nvSpPr>
        <p:spPr>
          <a:xfrm>
            <a:off x="3879542" y="410657"/>
            <a:ext cx="5166064" cy="726828"/>
          </a:xfrm>
        </p:spPr>
        <p:txBody>
          <a:bodyPr/>
          <a:lstStyle/>
          <a:p>
            <a:pPr algn="ctr"/>
            <a:r>
              <a:rPr lang="en-US" b="1" dirty="0">
                <a:latin typeface="+mn-lt"/>
              </a:rPr>
              <a:t>In Closing</a:t>
            </a:r>
            <a:endParaRPr lang="en-US" dirty="0">
              <a:latin typeface="+mn-lt"/>
            </a:endParaRPr>
          </a:p>
        </p:txBody>
      </p:sp>
      <p:sp>
        <p:nvSpPr>
          <p:cNvPr id="3" name="Content Placeholder 2">
            <a:extLst>
              <a:ext uri="{FF2B5EF4-FFF2-40B4-BE49-F238E27FC236}">
                <a16:creationId xmlns:a16="http://schemas.microsoft.com/office/drawing/2014/main" id="{2C90DE63-C980-3B2E-AAE3-C2109AA56ABD}"/>
              </a:ext>
            </a:extLst>
          </p:cNvPr>
          <p:cNvSpPr>
            <a:spLocks noGrp="1"/>
          </p:cNvSpPr>
          <p:nvPr>
            <p:ph idx="1"/>
          </p:nvPr>
        </p:nvSpPr>
        <p:spPr>
          <a:xfrm>
            <a:off x="838200" y="1656948"/>
            <a:ext cx="10515600" cy="4365479"/>
          </a:xfrm>
        </p:spPr>
        <p:txBody>
          <a:bodyPr/>
          <a:lstStyle/>
          <a:p>
            <a:r>
              <a:rPr lang="en-US" sz="3600" dirty="0"/>
              <a:t>You are an essential part of advocacy</a:t>
            </a:r>
          </a:p>
          <a:p>
            <a:r>
              <a:rPr lang="en-US" sz="3600" dirty="0"/>
              <a:t>How you advocate can look like a lot of different things</a:t>
            </a:r>
          </a:p>
          <a:p>
            <a:r>
              <a:rPr lang="en-US" sz="3600" dirty="0"/>
              <a:t>Do what makes you feel empowered and gives you purpose</a:t>
            </a:r>
          </a:p>
        </p:txBody>
      </p:sp>
    </p:spTree>
    <p:extLst>
      <p:ext uri="{BB962C8B-B14F-4D97-AF65-F5344CB8AC3E}">
        <p14:creationId xmlns:p14="http://schemas.microsoft.com/office/powerpoint/2010/main" val="372551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2C8D-18F7-16CA-8B10-43267076A296}"/>
              </a:ext>
            </a:extLst>
          </p:cNvPr>
          <p:cNvSpPr>
            <a:spLocks noGrp="1"/>
          </p:cNvSpPr>
          <p:nvPr>
            <p:ph type="title"/>
          </p:nvPr>
        </p:nvSpPr>
        <p:spPr>
          <a:xfrm>
            <a:off x="3879542" y="410657"/>
            <a:ext cx="5166064" cy="726828"/>
          </a:xfrm>
        </p:spPr>
        <p:txBody>
          <a:bodyPr/>
          <a:lstStyle/>
          <a:p>
            <a:pPr algn="ctr"/>
            <a:r>
              <a:rPr lang="en-US" b="1" dirty="0">
                <a:latin typeface="+mn-lt"/>
              </a:rPr>
              <a:t>Q&amp;A</a:t>
            </a:r>
            <a:r>
              <a:rPr lang="en-US" dirty="0">
                <a:latin typeface="+mn-lt"/>
              </a:rPr>
              <a:t> </a:t>
            </a:r>
          </a:p>
        </p:txBody>
      </p:sp>
      <p:sp>
        <p:nvSpPr>
          <p:cNvPr id="3" name="Content Placeholder 2">
            <a:extLst>
              <a:ext uri="{FF2B5EF4-FFF2-40B4-BE49-F238E27FC236}">
                <a16:creationId xmlns:a16="http://schemas.microsoft.com/office/drawing/2014/main" id="{2C90DE63-C980-3B2E-AAE3-C2109AA56ABD}"/>
              </a:ext>
            </a:extLst>
          </p:cNvPr>
          <p:cNvSpPr>
            <a:spLocks noGrp="1"/>
          </p:cNvSpPr>
          <p:nvPr>
            <p:ph idx="1"/>
          </p:nvPr>
        </p:nvSpPr>
        <p:spPr>
          <a:xfrm>
            <a:off x="838200" y="1656948"/>
            <a:ext cx="10515600" cy="4365479"/>
          </a:xfrm>
        </p:spPr>
        <p:txBody>
          <a:bodyPr/>
          <a:lstStyle/>
          <a:p>
            <a:pPr marL="0" indent="0" algn="ctr">
              <a:buNone/>
            </a:pPr>
            <a:r>
              <a:rPr lang="en-US" sz="3600" dirty="0"/>
              <a:t>We are happy to answer any questions you may have.</a:t>
            </a:r>
          </a:p>
          <a:p>
            <a:pPr marL="0" indent="0" algn="ctr">
              <a:buNone/>
            </a:pPr>
            <a:endParaRPr lang="en-US" sz="3600" dirty="0"/>
          </a:p>
          <a:p>
            <a:pPr marL="0" indent="0" algn="ctr">
              <a:buNone/>
            </a:pPr>
            <a:r>
              <a:rPr lang="en-US" sz="3600" dirty="0"/>
              <a:t>This is just an overview of certain aspects of research advocacy.</a:t>
            </a:r>
          </a:p>
          <a:p>
            <a:pPr marL="0" indent="0" algn="ctr">
              <a:buNone/>
            </a:pPr>
            <a:r>
              <a:rPr lang="en-US" sz="3600" dirty="0">
                <a:ea typeface="Calibri" panose="020F0502020204030204"/>
                <a:cs typeface="Calibri" panose="020F0502020204030204"/>
              </a:rPr>
              <a:t>Reach out to us any time at </a:t>
            </a:r>
            <a:r>
              <a:rPr lang="en-US" sz="3600" dirty="0">
                <a:ea typeface="Calibri" panose="020F0502020204030204"/>
                <a:cs typeface="Calibri" panose="020F0502020204030204"/>
                <a:hlinkClick r:id="rId3"/>
              </a:rPr>
              <a:t>CherylV@PVA.org</a:t>
            </a:r>
            <a:r>
              <a:rPr lang="en-US" sz="3600" dirty="0">
                <a:ea typeface="Calibri" panose="020F0502020204030204"/>
                <a:cs typeface="Calibri" panose="020F0502020204030204"/>
              </a:rPr>
              <a:t> and </a:t>
            </a:r>
            <a:r>
              <a:rPr lang="en-US" sz="3600" dirty="0">
                <a:ea typeface="Calibri" panose="020F0502020204030204"/>
                <a:cs typeface="Calibri" panose="020F0502020204030204"/>
                <a:hlinkClick r:id="rId4"/>
              </a:rPr>
              <a:t>LisaE@PVA.org</a:t>
            </a:r>
            <a:r>
              <a:rPr lang="en-US" sz="3600" dirty="0">
                <a:ea typeface="Calibri" panose="020F0502020204030204"/>
                <a:cs typeface="Calibri" panose="020F0502020204030204"/>
              </a:rPr>
              <a:t>.  </a:t>
            </a:r>
            <a:endParaRPr lang="en-US" sz="3600" dirty="0"/>
          </a:p>
        </p:txBody>
      </p:sp>
    </p:spTree>
    <p:extLst>
      <p:ext uri="{BB962C8B-B14F-4D97-AF65-F5344CB8AC3E}">
        <p14:creationId xmlns:p14="http://schemas.microsoft.com/office/powerpoint/2010/main" val="655884037"/>
      </p:ext>
    </p:extLst>
  </p:cSld>
  <p:clrMapOvr>
    <a:masterClrMapping/>
  </p:clrMapOvr>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19914</TotalTime>
  <Words>976</Words>
  <Application>Microsoft Office PowerPoint</Application>
  <PresentationFormat>Widescreen</PresentationFormat>
  <Paragraphs>110</Paragraphs>
  <Slides>21</Slides>
  <Notes>18</Notes>
  <HiddenSlides>0</HiddenSlides>
  <MMClips>2</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21</vt:i4>
      </vt:variant>
    </vt:vector>
  </HeadingPairs>
  <TitlesOfParts>
    <vt:vector size="36" baseType="lpstr">
      <vt:lpstr>Arial</vt:lpstr>
      <vt:lpstr>Calibri</vt:lpstr>
      <vt:lpstr>Calibri Light</vt:lpstr>
      <vt:lpstr>DIN Black</vt:lpstr>
      <vt:lpstr>DIN Condensed</vt:lpstr>
      <vt:lpstr>DINOT-Bold</vt:lpstr>
      <vt:lpstr>Gill Sans MT</vt:lpstr>
      <vt:lpstr>Google Sans</vt:lpstr>
      <vt:lpstr>6_Office Theme</vt:lpstr>
      <vt:lpstr>8_Office Theme</vt:lpstr>
      <vt:lpstr>7_Office Theme</vt:lpstr>
      <vt:lpstr>9_Office Theme</vt:lpstr>
      <vt:lpstr>2_Office Theme</vt:lpstr>
      <vt:lpstr>4_Office Theme</vt:lpstr>
      <vt:lpstr>10_Office Theme</vt:lpstr>
      <vt:lpstr>PowerPoint Presentation</vt:lpstr>
      <vt:lpstr>Welcome &amp; Webinar Process </vt:lpstr>
      <vt:lpstr>  Introductions</vt:lpstr>
      <vt:lpstr>  Research &amp; Education</vt:lpstr>
      <vt:lpstr>  Government Relations</vt:lpstr>
      <vt:lpstr>  Importance of Research</vt:lpstr>
      <vt:lpstr>What is important to those who live with SCI/D?</vt:lpstr>
      <vt:lpstr>  Nothing About Us Without Us!</vt:lpstr>
      <vt:lpstr>Why do we need research advocates?</vt:lpstr>
      <vt:lpstr>What is a research advocate?</vt:lpstr>
      <vt:lpstr>Who can be an advocate?</vt:lpstr>
      <vt:lpstr>What does a research advocate do?</vt:lpstr>
      <vt:lpstr>PowerPoint Presentation</vt:lpstr>
      <vt:lpstr>How do I get started?</vt:lpstr>
      <vt:lpstr>PowerPoint Presentation</vt:lpstr>
      <vt:lpstr>Resources </vt:lpstr>
      <vt:lpstr>Use the Things You are going Through for a Purpose  </vt:lpstr>
      <vt:lpstr>Research Drives Legislation</vt:lpstr>
      <vt:lpstr>Use Your Story to Help Others</vt:lpstr>
      <vt:lpstr>In Closing</vt:lpstr>
      <vt:lpstr>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Franklin</dc:creator>
  <cp:lastModifiedBy>Lisa Elijah</cp:lastModifiedBy>
  <cp:revision>143</cp:revision>
  <dcterms:created xsi:type="dcterms:W3CDTF">2021-02-12T16:07:19Z</dcterms:created>
  <dcterms:modified xsi:type="dcterms:W3CDTF">2023-10-19T17:51:35Z</dcterms:modified>
</cp:coreProperties>
</file>