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7" r:id="rId2"/>
    <p:sldMasterId id="2147483669" r:id="rId3"/>
  </p:sldMasterIdLst>
  <p:notesMasterIdLst>
    <p:notesMasterId r:id="rId21"/>
  </p:notesMasterIdLst>
  <p:sldIdLst>
    <p:sldId id="263" r:id="rId4"/>
    <p:sldId id="262" r:id="rId5"/>
    <p:sldId id="759" r:id="rId6"/>
    <p:sldId id="766" r:id="rId7"/>
    <p:sldId id="775" r:id="rId8"/>
    <p:sldId id="281" r:id="rId9"/>
    <p:sldId id="279" r:id="rId10"/>
    <p:sldId id="293" r:id="rId11"/>
    <p:sldId id="787" r:id="rId12"/>
    <p:sldId id="786" r:id="rId13"/>
    <p:sldId id="791" r:id="rId14"/>
    <p:sldId id="792" r:id="rId15"/>
    <p:sldId id="288" r:id="rId16"/>
    <p:sldId id="789" r:id="rId17"/>
    <p:sldId id="295" r:id="rId18"/>
    <p:sldId id="785" r:id="rId19"/>
    <p:sldId id="790"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3448"/>
    <a:srgbClr val="B1282F"/>
    <a:srgbClr val="253449"/>
    <a:srgbClr val="777778"/>
    <a:srgbClr val="223348"/>
    <a:srgbClr val="202A3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04" autoAdjust="0"/>
    <p:restoredTop sz="82688" autoAdjust="0"/>
  </p:normalViewPr>
  <p:slideViewPr>
    <p:cSldViewPr snapToGrid="0" snapToObjects="1">
      <p:cViewPr varScale="1">
        <p:scale>
          <a:sx n="91" d="100"/>
          <a:sy n="91" d="100"/>
        </p:scale>
        <p:origin x="1782" y="90"/>
      </p:cViewPr>
      <p:guideLst>
        <p:guide orient="horz" pos="2160"/>
        <p:guide pos="2880"/>
      </p:guideLst>
    </p:cSldViewPr>
  </p:slideViewPr>
  <p:outlineViewPr>
    <p:cViewPr>
      <p:scale>
        <a:sx n="33" d="100"/>
        <a:sy n="33" d="100"/>
      </p:scale>
      <p:origin x="0" y="-20788"/>
    </p:cViewPr>
  </p:outlineViewPr>
  <p:notesTextViewPr>
    <p:cViewPr>
      <p:scale>
        <a:sx n="125" d="100"/>
        <a:sy n="125" d="100"/>
      </p:scale>
      <p:origin x="0" y="0"/>
    </p:cViewPr>
  </p:notesTextViewPr>
  <p:sorterViewPr>
    <p:cViewPr>
      <p:scale>
        <a:sx n="100" d="100"/>
        <a:sy n="100" d="100"/>
      </p:scale>
      <p:origin x="0" y="-767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877836-A240-4292-8C23-7F3924ECFE1E}" type="datetimeFigureOut">
              <a:rPr lang="en-US" smtClean="0"/>
              <a:t>6/25/2025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E9DB18-1145-4EBD-B3D5-E6637E34314B}" type="slidenum">
              <a:rPr lang="en-US" smtClean="0"/>
              <a:t>‹#›</a:t>
            </a:fld>
            <a:endParaRPr lang="en-US"/>
          </a:p>
        </p:txBody>
      </p:sp>
    </p:spTree>
    <p:extLst>
      <p:ext uri="{BB962C8B-B14F-4D97-AF65-F5344CB8AC3E}">
        <p14:creationId xmlns:p14="http://schemas.microsoft.com/office/powerpoint/2010/main" val="3989574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E9DB18-1145-4EBD-B3D5-E6637E34314B}" type="slidenum">
              <a:rPr lang="en-US" smtClean="0"/>
              <a:t>1</a:t>
            </a:fld>
            <a:endParaRPr lang="en-US"/>
          </a:p>
        </p:txBody>
      </p:sp>
    </p:spTree>
    <p:extLst>
      <p:ext uri="{BB962C8B-B14F-4D97-AF65-F5344CB8AC3E}">
        <p14:creationId xmlns:p14="http://schemas.microsoft.com/office/powerpoint/2010/main" val="4060892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E9DB18-1145-4EBD-B3D5-E6637E34314B}" type="slidenum">
              <a:rPr lang="en-US" smtClean="0"/>
              <a:t>3</a:t>
            </a:fld>
            <a:endParaRPr lang="en-US"/>
          </a:p>
        </p:txBody>
      </p:sp>
    </p:spTree>
    <p:extLst>
      <p:ext uri="{BB962C8B-B14F-4D97-AF65-F5344CB8AC3E}">
        <p14:creationId xmlns:p14="http://schemas.microsoft.com/office/powerpoint/2010/main" val="1173310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E9DB18-1145-4EBD-B3D5-E6637E34314B}" type="slidenum">
              <a:rPr lang="en-US" smtClean="0"/>
              <a:t>4</a:t>
            </a:fld>
            <a:endParaRPr lang="en-US"/>
          </a:p>
        </p:txBody>
      </p:sp>
    </p:spTree>
    <p:extLst>
      <p:ext uri="{BB962C8B-B14F-4D97-AF65-F5344CB8AC3E}">
        <p14:creationId xmlns:p14="http://schemas.microsoft.com/office/powerpoint/2010/main" val="2413310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5D549-2F05-AC00-726E-0660C9BD4C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540DB8-0F3D-6697-30DC-1BE18256EA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68D490-0407-C195-C4FB-B22657410A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FC1924-50FD-0DF0-4D84-5D7E3F3CCEDF}"/>
              </a:ext>
            </a:extLst>
          </p:cNvPr>
          <p:cNvSpPr>
            <a:spLocks noGrp="1"/>
          </p:cNvSpPr>
          <p:nvPr>
            <p:ph type="sldNum" sz="quarter" idx="5"/>
          </p:nvPr>
        </p:nvSpPr>
        <p:spPr/>
        <p:txBody>
          <a:bodyPr/>
          <a:lstStyle/>
          <a:p>
            <a:fld id="{3CE9DB18-1145-4EBD-B3D5-E6637E34314B}" type="slidenum">
              <a:rPr lang="en-US" smtClean="0"/>
              <a:t>5</a:t>
            </a:fld>
            <a:endParaRPr lang="en-US"/>
          </a:p>
        </p:txBody>
      </p:sp>
    </p:spTree>
    <p:extLst>
      <p:ext uri="{BB962C8B-B14F-4D97-AF65-F5344CB8AC3E}">
        <p14:creationId xmlns:p14="http://schemas.microsoft.com/office/powerpoint/2010/main" val="2888777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A55B2D-105A-4AF1-BA98-BE6394287811}" type="slidenum">
              <a:rPr lang="en-US" smtClean="0"/>
              <a:t>6</a:t>
            </a:fld>
            <a:endParaRPr lang="en-US"/>
          </a:p>
        </p:txBody>
      </p:sp>
    </p:spTree>
    <p:extLst>
      <p:ext uri="{BB962C8B-B14F-4D97-AF65-F5344CB8AC3E}">
        <p14:creationId xmlns:p14="http://schemas.microsoft.com/office/powerpoint/2010/main" val="2447828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 airline know ahead of time what accommodations you might need and what type of wheelchair or scooter you will be checking. </a:t>
            </a:r>
          </a:p>
        </p:txBody>
      </p:sp>
      <p:sp>
        <p:nvSpPr>
          <p:cNvPr id="4" name="Slide Number Placeholder 3"/>
          <p:cNvSpPr>
            <a:spLocks noGrp="1"/>
          </p:cNvSpPr>
          <p:nvPr>
            <p:ph type="sldNum" sz="quarter" idx="5"/>
          </p:nvPr>
        </p:nvSpPr>
        <p:spPr/>
        <p:txBody>
          <a:bodyPr/>
          <a:lstStyle/>
          <a:p>
            <a:fld id="{3CE9DB18-1145-4EBD-B3D5-E6637E34314B}" type="slidenum">
              <a:rPr lang="en-US" smtClean="0"/>
              <a:t>7</a:t>
            </a:fld>
            <a:endParaRPr lang="en-US"/>
          </a:p>
        </p:txBody>
      </p:sp>
    </p:spTree>
    <p:extLst>
      <p:ext uri="{BB962C8B-B14F-4D97-AF65-F5344CB8AC3E}">
        <p14:creationId xmlns:p14="http://schemas.microsoft.com/office/powerpoint/2010/main" val="2760986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9E5FF-AAA9-E6BC-112E-FB48B9388E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CC5F52-DC43-74DD-6427-072E87089E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05D8FE-1539-04D3-9B55-11B1C44D07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7F3397-870B-9B42-8383-93B4452451E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E9DB18-1145-4EBD-B3D5-E6637E34314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1827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4372B-CDD8-6DB0-FFB1-DDA440D5DB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25DF9C-BECF-A392-58C6-794516B0BE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23A57F-3253-AF7E-2B92-A1FFFC690F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E8BE6A-5F84-B15C-7934-DA5B6AAED6D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E9DB18-1145-4EBD-B3D5-E6637E34314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3951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58B51-8157-2204-8A5D-7D36A5CC20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02C93C-16DE-3198-3B45-C992E61504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1CBC1F-FAC1-1FA2-E1C1-4B61C6716919}"/>
              </a:ext>
            </a:extLst>
          </p:cNvPr>
          <p:cNvSpPr>
            <a:spLocks noGrp="1"/>
          </p:cNvSpPr>
          <p:nvPr>
            <p:ph type="body" idx="1"/>
          </p:nvPr>
        </p:nvSpPr>
        <p:spPr/>
        <p:txBody>
          <a:bodyPr/>
          <a:lstStyle/>
          <a:p>
            <a:r>
              <a:rPr lang="en-US" dirty="0"/>
              <a:t>Should an airline lose, damage, or destroy the wheelchair or other assistive device, the airline must provide compensation in an amount up to the original purchase price of the wheelchair or device.</a:t>
            </a:r>
          </a:p>
        </p:txBody>
      </p:sp>
      <p:sp>
        <p:nvSpPr>
          <p:cNvPr id="4" name="Slide Number Placeholder 3">
            <a:extLst>
              <a:ext uri="{FF2B5EF4-FFF2-40B4-BE49-F238E27FC236}">
                <a16:creationId xmlns:a16="http://schemas.microsoft.com/office/drawing/2014/main" id="{6086CC25-6970-8764-6F2E-1CB8F1C9973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E9DB18-1145-4EBD-B3D5-E6637E34314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5850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0A961-C7A8-EB59-21B3-59A6D29DF0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251BD3-F790-97B3-9A72-543EDD75E5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95B716-5890-051F-3FE8-911CD3011F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CE525F-A1B0-D8F6-30D3-3F29ADE68DC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E9DB18-1145-4EBD-B3D5-E6637E34314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0169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AA8D1-CBD1-3FC2-81D4-30730C23A2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817CAC-07CA-A740-B3D6-74262CD52E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6C506B-2AB3-583E-105D-20C2E47284BB}"/>
              </a:ext>
            </a:extLst>
          </p:cNvPr>
          <p:cNvSpPr>
            <a:spLocks noGrp="1"/>
          </p:cNvSpPr>
          <p:nvPr>
            <p:ph type="body" idx="1"/>
          </p:nvPr>
        </p:nvSpPr>
        <p:spPr/>
        <p:txBody>
          <a:bodyPr/>
          <a:lstStyle/>
          <a:p>
            <a:r>
              <a:rPr lang="en-US" dirty="0"/>
              <a:t>Should an airline lose, damage, or destroy the wheelchair or other assistive device, the airline must provide compensation in an amount up to the original purchase price of the wheelchair or device—Not on international flights.</a:t>
            </a:r>
          </a:p>
        </p:txBody>
      </p:sp>
      <p:sp>
        <p:nvSpPr>
          <p:cNvPr id="4" name="Slide Number Placeholder 3">
            <a:extLst>
              <a:ext uri="{FF2B5EF4-FFF2-40B4-BE49-F238E27FC236}">
                <a16:creationId xmlns:a16="http://schemas.microsoft.com/office/drawing/2014/main" id="{0ECBCDF6-C225-480B-A538-715A9348896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E9DB18-1145-4EBD-B3D5-E6637E34314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580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7DEAA-EC25-2564-E59D-87B7B6E69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794EFD-7FC9-C303-D784-33771CE4E6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594850-BF78-764B-15EF-5A3B2EF93E1C}"/>
              </a:ext>
            </a:extLst>
          </p:cNvPr>
          <p:cNvSpPr>
            <a:spLocks noGrp="1"/>
          </p:cNvSpPr>
          <p:nvPr>
            <p:ph type="body" idx="1"/>
          </p:nvPr>
        </p:nvSpPr>
        <p:spPr/>
        <p:txBody>
          <a:bodyPr/>
          <a:lstStyle/>
          <a:p>
            <a:r>
              <a:rPr lang="en-US" dirty="0"/>
              <a:t>AFTER 2</a:t>
            </a:r>
            <a:r>
              <a:rPr lang="en-US" baseline="30000" dirty="0"/>
              <a:t>nd</a:t>
            </a:r>
            <a:r>
              <a:rPr lang="en-US" dirty="0"/>
              <a:t> BULLET: Must fit on the passenger’s lap or in the passenger’s foot space. Not allowed in exit row.</a:t>
            </a:r>
          </a:p>
          <a:p>
            <a:endParaRPr lang="en-US" dirty="0"/>
          </a:p>
          <a:p>
            <a:r>
              <a:rPr lang="en-US" dirty="0"/>
              <a:t>AFTER LAST BULLET: The two DOT forms that may be required are: A form requiring the passenger to attest to the animal’s health, behavior, and training. AND A form attesting that the animal will not relieve itself or will do so in a sanitary manner—only for flights that are 8 hours or more. </a:t>
            </a:r>
          </a:p>
          <a:p>
            <a:endParaRPr lang="en-US" dirty="0"/>
          </a:p>
          <a:p>
            <a:endParaRPr lang="en-US" dirty="0"/>
          </a:p>
        </p:txBody>
      </p:sp>
      <p:sp>
        <p:nvSpPr>
          <p:cNvPr id="4" name="Slide Number Placeholder 3">
            <a:extLst>
              <a:ext uri="{FF2B5EF4-FFF2-40B4-BE49-F238E27FC236}">
                <a16:creationId xmlns:a16="http://schemas.microsoft.com/office/drawing/2014/main" id="{9440C6C2-48E9-F24A-1497-EE2639E4E23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E9DB18-1145-4EBD-B3D5-E6637E34314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64193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2ACD4-3CA8-8CBB-348F-E50D277657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CBE414-9D5A-6E48-0BE8-2D50DC636F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DF7557-AD90-9737-79C3-BFDCF4B2B385}"/>
              </a:ext>
            </a:extLst>
          </p:cNvPr>
          <p:cNvSpPr>
            <a:spLocks noGrp="1"/>
          </p:cNvSpPr>
          <p:nvPr>
            <p:ph type="body" idx="1"/>
          </p:nvPr>
        </p:nvSpPr>
        <p:spPr/>
        <p:txBody>
          <a:bodyPr/>
          <a:lstStyle/>
          <a:p>
            <a:r>
              <a:rPr lang="en-US" dirty="0"/>
              <a:t>AFTER 1</a:t>
            </a:r>
            <a:r>
              <a:rPr lang="en-US" baseline="30000" dirty="0"/>
              <a:t>st</a:t>
            </a:r>
            <a:r>
              <a:rPr lang="en-US" dirty="0"/>
              <a:t> BULLET: So, they don’t have to accommodate you in first class if you bought a coach ticket. However, they shouldn’t charge you an extra fee to select a window seat. </a:t>
            </a:r>
          </a:p>
        </p:txBody>
      </p:sp>
      <p:sp>
        <p:nvSpPr>
          <p:cNvPr id="4" name="Slide Number Placeholder 3">
            <a:extLst>
              <a:ext uri="{FF2B5EF4-FFF2-40B4-BE49-F238E27FC236}">
                <a16:creationId xmlns:a16="http://schemas.microsoft.com/office/drawing/2014/main" id="{684279F5-5ED3-AFB9-0FDF-7B9A6436B7B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E9DB18-1145-4EBD-B3D5-E6637E34314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5543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1BFB1-C32A-2B8A-1631-E57F08638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967724-9349-587D-458C-310E79504C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EA1127-16A3-D603-BB2A-B86E03986B2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4A731C-7BEC-BB26-7A3E-9A44AED34095}"/>
              </a:ext>
            </a:extLst>
          </p:cNvPr>
          <p:cNvSpPr>
            <a:spLocks noGrp="1"/>
          </p:cNvSpPr>
          <p:nvPr>
            <p:ph type="sldNum" sz="quarter" idx="5"/>
          </p:nvPr>
        </p:nvSpPr>
        <p:spPr/>
        <p:txBody>
          <a:bodyPr/>
          <a:lstStyle/>
          <a:p>
            <a:fld id="{3CE9DB18-1145-4EBD-B3D5-E6637E34314B}" type="slidenum">
              <a:rPr lang="en-US" smtClean="0"/>
              <a:t>15</a:t>
            </a:fld>
            <a:endParaRPr lang="en-US"/>
          </a:p>
        </p:txBody>
      </p:sp>
    </p:spTree>
    <p:extLst>
      <p:ext uri="{BB962C8B-B14F-4D97-AF65-F5344CB8AC3E}">
        <p14:creationId xmlns:p14="http://schemas.microsoft.com/office/powerpoint/2010/main" val="561506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37AD4-C768-DD00-A9D8-C38177A081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53F8E9-CF34-0BC1-7065-6A4D4DF353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859C81-E5AF-173E-C3A5-02D459670F58}"/>
              </a:ext>
            </a:extLst>
          </p:cNvPr>
          <p:cNvSpPr>
            <a:spLocks noGrp="1"/>
          </p:cNvSpPr>
          <p:nvPr>
            <p:ph type="body" idx="1"/>
          </p:nvPr>
        </p:nvSpPr>
        <p:spPr/>
        <p:txBody>
          <a:bodyPr/>
          <a:lstStyle/>
          <a:p>
            <a:r>
              <a:rPr lang="en-US" dirty="0"/>
              <a:t>The MSP Airport maintains pet and service animal relief areas at both terminals.</a:t>
            </a:r>
          </a:p>
          <a:p>
            <a:endParaRPr lang="en-US" dirty="0"/>
          </a:p>
          <a:p>
            <a:endParaRPr lang="en-US" dirty="0"/>
          </a:p>
          <a:p>
            <a:endParaRPr lang="en-US" dirty="0"/>
          </a:p>
          <a:p>
            <a:r>
              <a:rPr lang="en-US" dirty="0"/>
              <a:t>Terminal 1 Locations: </a:t>
            </a:r>
          </a:p>
          <a:p>
            <a:endParaRPr lang="en-US" dirty="0"/>
          </a:p>
          <a:p>
            <a:r>
              <a:rPr lang="en-US" dirty="0"/>
              <a:t>Pre-Security Checkpoint: </a:t>
            </a:r>
          </a:p>
          <a:p>
            <a:r>
              <a:rPr lang="en-US" dirty="0"/>
              <a:t>North end of the Arrivals Level, outside of Door 1</a:t>
            </a:r>
          </a:p>
          <a:p>
            <a:r>
              <a:rPr lang="en-US" dirty="0"/>
              <a:t>South end of the Arrivals Level, outside of Door 4</a:t>
            </a:r>
          </a:p>
          <a:p>
            <a:r>
              <a:rPr lang="en-US" dirty="0"/>
              <a:t>Ground Level of the Rental Car Lobby in the Silver Ramp, outside of the doors on the east end of the building by the escalators</a:t>
            </a:r>
          </a:p>
          <a:p>
            <a:r>
              <a:rPr lang="en-US" dirty="0"/>
              <a:t>Post-Security Checkpoint:  </a:t>
            </a:r>
          </a:p>
          <a:p>
            <a:r>
              <a:rPr lang="en-US" dirty="0"/>
              <a:t>Near entrance to Concourse E on the North end of the Mall</a:t>
            </a:r>
          </a:p>
          <a:p>
            <a:r>
              <a:rPr lang="en-US" dirty="0"/>
              <a:t>On Concourse F, near Gate F5</a:t>
            </a:r>
          </a:p>
          <a:p>
            <a:r>
              <a:rPr lang="en-US" dirty="0"/>
              <a:t>On Concourse C by Gate C13 on the mezzanine level north of the C/G Connector Skyway</a:t>
            </a:r>
          </a:p>
          <a:p>
            <a:endParaRPr lang="en-US" dirty="0"/>
          </a:p>
          <a:p>
            <a:endParaRPr lang="en-US" dirty="0"/>
          </a:p>
          <a:p>
            <a:r>
              <a:rPr lang="en-US" dirty="0"/>
              <a:t>Terminal 2 locations:  </a:t>
            </a:r>
          </a:p>
          <a:p>
            <a:endParaRPr lang="en-US" dirty="0"/>
          </a:p>
          <a:p>
            <a:r>
              <a:rPr lang="en-US" dirty="0"/>
              <a:t>Pre-Security Checkpoint:  </a:t>
            </a:r>
          </a:p>
          <a:p>
            <a:r>
              <a:rPr lang="en-US" dirty="0"/>
              <a:t>Use the grassy area just outside of Door 8, on Level 1, near baggage claim.</a:t>
            </a:r>
          </a:p>
          <a:p>
            <a:r>
              <a:rPr lang="en-US" dirty="0"/>
              <a:t>Post-Security Checkpoint:  </a:t>
            </a:r>
          </a:p>
          <a:p>
            <a:r>
              <a:rPr lang="en-US" dirty="0"/>
              <a:t>On Concourse H by Gate H11.</a:t>
            </a:r>
          </a:p>
          <a:p>
            <a:r>
              <a:rPr lang="en-US" dirty="0"/>
              <a:t> </a:t>
            </a:r>
          </a:p>
          <a:p>
            <a:endParaRPr lang="en-US" dirty="0"/>
          </a:p>
          <a:p>
            <a:r>
              <a:rPr lang="en-US" dirty="0"/>
              <a:t>Passengers traveling with a service animal can request an escort from their airline or Travelers Assistance to the pet relief area.</a:t>
            </a:r>
          </a:p>
        </p:txBody>
      </p:sp>
      <p:sp>
        <p:nvSpPr>
          <p:cNvPr id="4" name="Slide Number Placeholder 3">
            <a:extLst>
              <a:ext uri="{FF2B5EF4-FFF2-40B4-BE49-F238E27FC236}">
                <a16:creationId xmlns:a16="http://schemas.microsoft.com/office/drawing/2014/main" id="{B1E455ED-A0BA-BAB5-153A-3749FCB5BCC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E9DB18-1145-4EBD-B3D5-E6637E34314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69468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B14C4-6B16-2089-2E00-A4B2A10A28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C2E6C9-7DE1-1BB2-266B-F7C27ED6E9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D9DCDC-F8C7-544C-C40D-67DB2E6EE9C5}"/>
              </a:ext>
            </a:extLst>
          </p:cNvPr>
          <p:cNvSpPr>
            <a:spLocks noGrp="1"/>
          </p:cNvSpPr>
          <p:nvPr>
            <p:ph type="body" idx="1"/>
          </p:nvPr>
        </p:nvSpPr>
        <p:spPr/>
        <p:txBody>
          <a:bodyPr/>
          <a:lstStyle/>
          <a:p>
            <a:r>
              <a:rPr lang="en-US" dirty="0"/>
              <a:t>Remember, flight delays and cancellations happen. Bad weather, mechanical issues, </a:t>
            </a:r>
            <a:r>
              <a:rPr lang="en-US" dirty="0" err="1"/>
              <a:t>etc</a:t>
            </a:r>
            <a:r>
              <a:rPr lang="en-US" dirty="0"/>
              <a:t> could interrupt your trip. Make sure you have anything you might need in your carryon baggage.</a:t>
            </a:r>
          </a:p>
          <a:p>
            <a:endParaRPr lang="en-US" dirty="0"/>
          </a:p>
          <a:p>
            <a:r>
              <a:rPr lang="en-US" dirty="0"/>
              <a:t>The U.S. Department of Transportation has created a dashboard to ensure the traveling public has easy access to information about services that U.S. airlines provide to mitigate passenger inconveniences when the cause of a cancellation or delay was due to circumstances within the airline’s control. A green check mark on the dashboard means an airline has committed to providing that service or amenity to its customers. A red “x” means the airline has not made that commitment. However, airlines with a red “x” may provide these services and amenities in some instances in their discretion.</a:t>
            </a:r>
          </a:p>
        </p:txBody>
      </p:sp>
      <p:sp>
        <p:nvSpPr>
          <p:cNvPr id="4" name="Slide Number Placeholder 3">
            <a:extLst>
              <a:ext uri="{FF2B5EF4-FFF2-40B4-BE49-F238E27FC236}">
                <a16:creationId xmlns:a16="http://schemas.microsoft.com/office/drawing/2014/main" id="{16B79D0D-CA0E-D435-9D2C-00977A69C236}"/>
              </a:ext>
            </a:extLst>
          </p:cNvPr>
          <p:cNvSpPr>
            <a:spLocks noGrp="1"/>
          </p:cNvSpPr>
          <p:nvPr>
            <p:ph type="sldNum" sz="quarter" idx="5"/>
          </p:nvPr>
        </p:nvSpPr>
        <p:spPr/>
        <p:txBody>
          <a:bodyPr/>
          <a:lstStyle/>
          <a:p>
            <a:fld id="{3CE9DB18-1145-4EBD-B3D5-E6637E34314B}" type="slidenum">
              <a:rPr lang="en-US" smtClean="0"/>
              <a:t>17</a:t>
            </a:fld>
            <a:endParaRPr lang="en-US"/>
          </a:p>
        </p:txBody>
      </p:sp>
    </p:spTree>
    <p:extLst>
      <p:ext uri="{BB962C8B-B14F-4D97-AF65-F5344CB8AC3E}">
        <p14:creationId xmlns:p14="http://schemas.microsoft.com/office/powerpoint/2010/main" val="27480704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4111866"/>
          </a:xfrm>
        </p:spPr>
        <p:txBody>
          <a:bodyPr/>
          <a:lstStyle>
            <a:lvl1pPr>
              <a:defRPr sz="2800">
                <a:solidFill>
                  <a:srgbClr val="202A38"/>
                </a:solidFill>
                <a:latin typeface="+mn-lt"/>
                <a:cs typeface="Arial"/>
              </a:defRPr>
            </a:lvl1pPr>
            <a:lvl2pPr marL="742950" indent="-285750">
              <a:buSzPct val="80000"/>
              <a:buFont typeface="Wingdings" charset="2"/>
              <a:buChar char="Ø"/>
              <a:defRPr sz="2800">
                <a:solidFill>
                  <a:srgbClr val="202A38"/>
                </a:solidFill>
                <a:latin typeface="+mn-lt"/>
                <a:cs typeface="Arial"/>
              </a:defRPr>
            </a:lvl2pPr>
            <a:lvl3pPr marL="1143000" indent="-228600">
              <a:buFont typeface="Courier New"/>
              <a:buChar char="o"/>
              <a:defRPr sz="2800">
                <a:solidFill>
                  <a:srgbClr val="202A38"/>
                </a:solidFill>
                <a:latin typeface="+mn-lt"/>
                <a:cs typeface="Arial"/>
              </a:defRPr>
            </a:lvl3pPr>
            <a:lvl4pPr marL="1600200" indent="-228600">
              <a:buFont typeface="Wingdings" charset="2"/>
              <a:buChar char="§"/>
              <a:defRPr sz="2800">
                <a:solidFill>
                  <a:srgbClr val="202A38"/>
                </a:solidFill>
                <a:latin typeface="+mn-lt"/>
                <a:cs typeface="Aria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Title 1"/>
          <p:cNvSpPr>
            <a:spLocks noGrp="1"/>
          </p:cNvSpPr>
          <p:nvPr>
            <p:ph type="title"/>
          </p:nvPr>
        </p:nvSpPr>
        <p:spPr>
          <a:xfrm>
            <a:off x="457200" y="296235"/>
            <a:ext cx="8229594" cy="1001948"/>
          </a:xfrm>
        </p:spPr>
        <p:txBody>
          <a:bodyPr anchor="b">
            <a:noAutofit/>
          </a:bodyPr>
          <a:lstStyle>
            <a:lvl1pPr algn="l">
              <a:defRPr sz="3200" b="1">
                <a:solidFill>
                  <a:srgbClr val="202A38"/>
                </a:solidFill>
                <a:latin typeface="+mj-lt"/>
                <a:cs typeface="Arial"/>
              </a:defRPr>
            </a:lvl1pPr>
          </a:lstStyle>
          <a:p>
            <a:r>
              <a:rPr lang="en-US" dirty="0"/>
              <a:t>Click to edit Master title</a:t>
            </a:r>
          </a:p>
        </p:txBody>
      </p:sp>
      <p:sp>
        <p:nvSpPr>
          <p:cNvPr id="6" name="Rectangle 5">
            <a:extLst>
              <a:ext uri="{FF2B5EF4-FFF2-40B4-BE49-F238E27FC236}">
                <a16:creationId xmlns:a16="http://schemas.microsoft.com/office/drawing/2014/main" id="{B3400D32-3A6A-9545-83D3-230C9BACDB6A}"/>
              </a:ext>
            </a:extLst>
          </p:cNvPr>
          <p:cNvSpPr/>
          <p:nvPr userDrawn="1"/>
        </p:nvSpPr>
        <p:spPr>
          <a:xfrm>
            <a:off x="5763126" y="5979585"/>
            <a:ext cx="1251733" cy="878415"/>
          </a:xfrm>
          <a:prstGeom prst="rect">
            <a:avLst/>
          </a:prstGeom>
          <a:gradFill>
            <a:gsLst>
              <a:gs pos="6000">
                <a:schemeClr val="bg1"/>
              </a:gs>
              <a:gs pos="100000">
                <a:schemeClr val="bg1">
                  <a:alpha val="0"/>
                </a:schemeClr>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429A9CEE-CC21-4764-B4CE-5F368CA83259}"/>
              </a:ext>
            </a:extLst>
          </p:cNvPr>
          <p:cNvCxnSpPr/>
          <p:nvPr userDrawn="1"/>
        </p:nvCxnSpPr>
        <p:spPr>
          <a:xfrm>
            <a:off x="457200" y="1438275"/>
            <a:ext cx="82296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2B7CFA82-F92A-42B3-A089-027FFB0714C8}"/>
              </a:ext>
            </a:extLst>
          </p:cNvPr>
          <p:cNvCxnSpPr/>
          <p:nvPr userDrawn="1"/>
        </p:nvCxnSpPr>
        <p:spPr>
          <a:xfrm flipH="1">
            <a:off x="457206" y="5736248"/>
            <a:ext cx="8229594" cy="0"/>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EB876222-7D3A-C746-96CE-1E86D5B6750C}"/>
              </a:ext>
            </a:extLst>
          </p:cNvPr>
          <p:cNvPicPr>
            <a:picLocks noChangeAspect="1"/>
          </p:cNvPicPr>
          <p:nvPr userDrawn="1"/>
        </p:nvPicPr>
        <p:blipFill rotWithShape="1">
          <a:blip r:embed="rId2"/>
          <a:srcRect l="37739" r="2343"/>
          <a:stretch/>
        </p:blipFill>
        <p:spPr>
          <a:xfrm>
            <a:off x="7250648" y="5841968"/>
            <a:ext cx="1554480" cy="897660"/>
          </a:xfrm>
          <a:prstGeom prst="rect">
            <a:avLst/>
          </a:prstGeom>
        </p:spPr>
      </p:pic>
      <p:pic>
        <p:nvPicPr>
          <p:cNvPr id="4" name="Picture 3">
            <a:extLst>
              <a:ext uri="{FF2B5EF4-FFF2-40B4-BE49-F238E27FC236}">
                <a16:creationId xmlns:a16="http://schemas.microsoft.com/office/drawing/2014/main" id="{EBE9DD27-0B7F-99F4-9369-BE7F679D0A14}"/>
              </a:ext>
            </a:extLst>
          </p:cNvPr>
          <p:cNvPicPr>
            <a:picLocks noChangeAspect="1"/>
          </p:cNvPicPr>
          <p:nvPr userDrawn="1"/>
        </p:nvPicPr>
        <p:blipFill>
          <a:blip r:embed="rId3"/>
          <a:stretch>
            <a:fillRect/>
          </a:stretch>
        </p:blipFill>
        <p:spPr>
          <a:xfrm>
            <a:off x="457200" y="5883570"/>
            <a:ext cx="1708150" cy="774700"/>
          </a:xfrm>
          <a:prstGeom prst="rect">
            <a:avLst/>
          </a:prstGeom>
        </p:spPr>
      </p:pic>
    </p:spTree>
    <p:extLst>
      <p:ext uri="{BB962C8B-B14F-4D97-AF65-F5344CB8AC3E}">
        <p14:creationId xmlns:p14="http://schemas.microsoft.com/office/powerpoint/2010/main" val="2829642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0319907"/>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4058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F4E7-DFDF-4746-BF01-D5DCBF6BA316}"/>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2E1E2CC-CCBC-0B4E-A391-2A588A254608}"/>
              </a:ext>
            </a:extLst>
          </p:cNvPr>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FF72E-06DF-104C-A40B-B99D79F03629}"/>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5" name="Footer Placeholder 4">
            <a:extLst>
              <a:ext uri="{FF2B5EF4-FFF2-40B4-BE49-F238E27FC236}">
                <a16:creationId xmlns:a16="http://schemas.microsoft.com/office/drawing/2014/main" id="{98D70BFE-1749-6A4C-988B-4258BD1E1085}"/>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40E5F69-9797-0F4A-9593-37867602986F}"/>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964607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8DC6C-7AEA-D448-A020-3529B31606E0}"/>
              </a:ext>
            </a:extLst>
          </p:cNvPr>
          <p:cNvSpPr>
            <a:spLocks noGrp="1"/>
          </p:cNvSpPr>
          <p:nvPr>
            <p:ph type="title"/>
          </p:nvPr>
        </p:nvSpPr>
        <p:spPr>
          <a:xfrm>
            <a:off x="623888" y="1709739"/>
            <a:ext cx="7886700" cy="2852737"/>
          </a:xfrm>
          <a:prstGeom prst="rect">
            <a:avLst/>
          </a:prstGeo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894F0B0-FEA8-8843-8986-367C28EA1669}"/>
              </a:ext>
            </a:extLst>
          </p:cNvPr>
          <p:cNvSpPr>
            <a:spLocks noGrp="1"/>
          </p:cNvSpPr>
          <p:nvPr>
            <p:ph type="body" idx="1"/>
          </p:nvPr>
        </p:nvSpPr>
        <p:spPr>
          <a:xfrm>
            <a:off x="623888" y="4589464"/>
            <a:ext cx="7886700" cy="1500187"/>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4D95AC-4A29-354F-93EE-0B2F47F38CD3}"/>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5" name="Footer Placeholder 4">
            <a:extLst>
              <a:ext uri="{FF2B5EF4-FFF2-40B4-BE49-F238E27FC236}">
                <a16:creationId xmlns:a16="http://schemas.microsoft.com/office/drawing/2014/main" id="{B4B9EFAE-3CD7-5741-AB08-2C0DF5EF9E27}"/>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C32C8B-A7FD-2F4C-9A96-AFA50949B446}"/>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728454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F1EB-5909-A441-9B44-AF916485FE8A}"/>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A70E7E0-704B-7B4B-9319-22AF0AAC1FF0}"/>
              </a:ext>
            </a:extLst>
          </p:cNvPr>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35DE3E-B4C1-D54A-BA52-AB7C9A6B187D}"/>
              </a:ext>
            </a:extLst>
          </p:cNvPr>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DAC0D1-C507-484C-8FFD-95639CF9C0BC}"/>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6" name="Footer Placeholder 5">
            <a:extLst>
              <a:ext uri="{FF2B5EF4-FFF2-40B4-BE49-F238E27FC236}">
                <a16:creationId xmlns:a16="http://schemas.microsoft.com/office/drawing/2014/main" id="{2721036D-48D6-954D-89DE-CB987B90AF19}"/>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3EF5FB1-1FC6-BC4C-A282-7A65D70F36D4}"/>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269797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D21AD-F021-B740-A2BE-C82A7C915FE9}"/>
              </a:ext>
            </a:extLst>
          </p:cNvPr>
          <p:cNvSpPr>
            <a:spLocks noGrp="1"/>
          </p:cNvSpPr>
          <p:nvPr>
            <p:ph type="title"/>
          </p:nvPr>
        </p:nvSpPr>
        <p:spPr>
          <a:xfrm>
            <a:off x="629841" y="365126"/>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E2AB6C20-33B0-AA4D-BA88-26A3480364A3}"/>
              </a:ext>
            </a:extLst>
          </p:cNvPr>
          <p:cNvSpPr>
            <a:spLocks noGrp="1"/>
          </p:cNvSpPr>
          <p:nvPr>
            <p:ph type="body" idx="1"/>
          </p:nvPr>
        </p:nvSpPr>
        <p:spPr>
          <a:xfrm>
            <a:off x="629842" y="1681163"/>
            <a:ext cx="3868340"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B7F7F87-A6BF-6B4F-AC08-B60FC431D1BD}"/>
              </a:ext>
            </a:extLst>
          </p:cNvPr>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631A5A-4C1D-434E-B2BE-B87F72112792}"/>
              </a:ext>
            </a:extLst>
          </p:cNvPr>
          <p:cNvSpPr>
            <a:spLocks noGrp="1"/>
          </p:cNvSpPr>
          <p:nvPr>
            <p:ph type="body" sz="quarter" idx="3"/>
          </p:nvPr>
        </p:nvSpPr>
        <p:spPr>
          <a:xfrm>
            <a:off x="4629150" y="1681163"/>
            <a:ext cx="3887391"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76F3CAB-DC40-944F-B3A1-B0ED962A5A21}"/>
              </a:ext>
            </a:extLst>
          </p:cNvPr>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1E6730-52CD-6A4A-AAF1-5086EFFC6832}"/>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8" name="Footer Placeholder 7">
            <a:extLst>
              <a:ext uri="{FF2B5EF4-FFF2-40B4-BE49-F238E27FC236}">
                <a16:creationId xmlns:a16="http://schemas.microsoft.com/office/drawing/2014/main" id="{DD172B5B-CB3A-7D4E-855C-5D11DE258CE2}"/>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FFC741F-95E8-E149-A9F2-D32469A250B5}"/>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977652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7B03-0841-034E-99A1-CE1890338528}"/>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4611058-5046-6842-9096-6B06DB100B4A}"/>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4" name="Footer Placeholder 3">
            <a:extLst>
              <a:ext uri="{FF2B5EF4-FFF2-40B4-BE49-F238E27FC236}">
                <a16:creationId xmlns:a16="http://schemas.microsoft.com/office/drawing/2014/main" id="{CFEC75DA-3F25-D74C-ABCA-9E146721B43B}"/>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A939A1A-D9EE-DC48-B258-795F8263C078}"/>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123055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28FD8-9076-924F-BC3E-897C045A03F2}"/>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3" name="Footer Placeholder 2">
            <a:extLst>
              <a:ext uri="{FF2B5EF4-FFF2-40B4-BE49-F238E27FC236}">
                <a16:creationId xmlns:a16="http://schemas.microsoft.com/office/drawing/2014/main" id="{B56C95C2-194A-B44E-8593-E502F8543597}"/>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1498031-457D-9748-BAA9-0219D2026508}"/>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572269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1A25-E6EA-1A4A-8A78-EE180B0794B4}"/>
              </a:ext>
            </a:extLst>
          </p:cNvPr>
          <p:cNvSpPr>
            <a:spLocks noGrp="1"/>
          </p:cNvSpPr>
          <p:nvPr>
            <p:ph type="title"/>
          </p:nvPr>
        </p:nvSpPr>
        <p:spPr>
          <a:xfrm>
            <a:off x="629841" y="457200"/>
            <a:ext cx="2949178" cy="1600200"/>
          </a:xfrm>
          <a:prstGeom prst="rect">
            <a:avLst/>
          </a:prstGeo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5FE6315D-BAC2-474C-AE63-9C435C79C6BE}"/>
              </a:ext>
            </a:extLst>
          </p:cNvPr>
          <p:cNvSpPr>
            <a:spLocks noGrp="1"/>
          </p:cNvSpPr>
          <p:nvPr>
            <p:ph idx="1"/>
          </p:nvPr>
        </p:nvSpPr>
        <p:spPr>
          <a:xfrm>
            <a:off x="3887391" y="987426"/>
            <a:ext cx="4629150" cy="487362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FBB7BF-0811-CF49-B955-257BA6BB98A3}"/>
              </a:ext>
            </a:extLst>
          </p:cNvPr>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207C6D6-A56D-8949-9643-CFB833BDF060}"/>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6" name="Footer Placeholder 5">
            <a:extLst>
              <a:ext uri="{FF2B5EF4-FFF2-40B4-BE49-F238E27FC236}">
                <a16:creationId xmlns:a16="http://schemas.microsoft.com/office/drawing/2014/main" id="{14A7913E-367B-844F-A10D-A7C59FE91456}"/>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47A4DAA-0694-394F-9526-B222344C0541}"/>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771453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C37D-09F6-1943-8A06-28BCFE6D3B90}"/>
              </a:ext>
            </a:extLst>
          </p:cNvPr>
          <p:cNvSpPr>
            <a:spLocks noGrp="1"/>
          </p:cNvSpPr>
          <p:nvPr>
            <p:ph type="title"/>
          </p:nvPr>
        </p:nvSpPr>
        <p:spPr>
          <a:xfrm>
            <a:off x="629841" y="457200"/>
            <a:ext cx="2949178" cy="1600200"/>
          </a:xfrm>
          <a:prstGeom prst="rect">
            <a:avLst/>
          </a:prstGeo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AEAA5A5-6D1D-ED44-967B-1E2E3A9E6E64}"/>
              </a:ext>
            </a:extLst>
          </p:cNvPr>
          <p:cNvSpPr>
            <a:spLocks noGrp="1"/>
          </p:cNvSpPr>
          <p:nvPr>
            <p:ph type="pic" idx="1"/>
          </p:nvPr>
        </p:nvSpPr>
        <p:spPr>
          <a:xfrm>
            <a:off x="3887391" y="987426"/>
            <a:ext cx="4629150" cy="4873625"/>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95A475E7-C81D-B648-B51F-26792FB70D5B}"/>
              </a:ext>
            </a:extLst>
          </p:cNvPr>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3D031D6-E766-7A43-8E3E-225ACFE1D32A}"/>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6" name="Footer Placeholder 5">
            <a:extLst>
              <a:ext uri="{FF2B5EF4-FFF2-40B4-BE49-F238E27FC236}">
                <a16:creationId xmlns:a16="http://schemas.microsoft.com/office/drawing/2014/main" id="{37E0C99C-685B-2240-9798-B8F9130852B3}"/>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76EDE2B-721D-3C49-921E-D59A5718ADEB}"/>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968510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D81C-D520-BF42-AC22-778EE699E329}"/>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E797FD-B8FD-5944-8178-54CC17EF61D7}"/>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CA652C-D0C1-734A-9142-12ECA36DA3CD}"/>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5" name="Footer Placeholder 4">
            <a:extLst>
              <a:ext uri="{FF2B5EF4-FFF2-40B4-BE49-F238E27FC236}">
                <a16:creationId xmlns:a16="http://schemas.microsoft.com/office/drawing/2014/main" id="{A53AA7B1-23C4-9D48-B461-07A878B6FCD5}"/>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176EFC-F7AC-4E42-9153-83D857208CA2}"/>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9589932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AF5FC8-B1BE-9A48-BDFA-1DAEAD21141D}"/>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09C41F-2E68-F647-B703-FB4AC26A1ABC}"/>
              </a:ext>
            </a:extLst>
          </p:cNvPr>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E32CEA-FEFB-F549-AF1D-4C062A789237}"/>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5" name="Footer Placeholder 4">
            <a:extLst>
              <a:ext uri="{FF2B5EF4-FFF2-40B4-BE49-F238E27FC236}">
                <a16:creationId xmlns:a16="http://schemas.microsoft.com/office/drawing/2014/main" id="{FF318061-2FE3-6A4E-8FEC-93B8DF31D710}"/>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8235FDE-4E65-6241-BC76-825BACAFC633}"/>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4228334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78964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F4E7-DFDF-4746-BF01-D5DCBF6BA316}"/>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2E1E2CC-CCBC-0B4E-A391-2A588A254608}"/>
              </a:ext>
            </a:extLst>
          </p:cNvPr>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FF72E-06DF-104C-A40B-B99D79F03629}"/>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5" name="Footer Placeholder 4">
            <a:extLst>
              <a:ext uri="{FF2B5EF4-FFF2-40B4-BE49-F238E27FC236}">
                <a16:creationId xmlns:a16="http://schemas.microsoft.com/office/drawing/2014/main" id="{98D70BFE-1749-6A4C-988B-4258BD1E1085}"/>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40E5F69-9797-0F4A-9593-37867602986F}"/>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2690645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8DC6C-7AEA-D448-A020-3529B31606E0}"/>
              </a:ext>
            </a:extLst>
          </p:cNvPr>
          <p:cNvSpPr>
            <a:spLocks noGrp="1"/>
          </p:cNvSpPr>
          <p:nvPr>
            <p:ph type="title"/>
          </p:nvPr>
        </p:nvSpPr>
        <p:spPr>
          <a:xfrm>
            <a:off x="623888" y="1709739"/>
            <a:ext cx="7886700" cy="2852737"/>
          </a:xfrm>
          <a:prstGeom prst="rect">
            <a:avLst/>
          </a:prstGeo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894F0B0-FEA8-8843-8986-367C28EA1669}"/>
              </a:ext>
            </a:extLst>
          </p:cNvPr>
          <p:cNvSpPr>
            <a:spLocks noGrp="1"/>
          </p:cNvSpPr>
          <p:nvPr>
            <p:ph type="body" idx="1"/>
          </p:nvPr>
        </p:nvSpPr>
        <p:spPr>
          <a:xfrm>
            <a:off x="623888" y="4589464"/>
            <a:ext cx="7886700" cy="1500187"/>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4D95AC-4A29-354F-93EE-0B2F47F38CD3}"/>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5" name="Footer Placeholder 4">
            <a:extLst>
              <a:ext uri="{FF2B5EF4-FFF2-40B4-BE49-F238E27FC236}">
                <a16:creationId xmlns:a16="http://schemas.microsoft.com/office/drawing/2014/main" id="{B4B9EFAE-3CD7-5741-AB08-2C0DF5EF9E27}"/>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C32C8B-A7FD-2F4C-9A96-AFA50949B446}"/>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8180268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F1EB-5909-A441-9B44-AF916485FE8A}"/>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A70E7E0-704B-7B4B-9319-22AF0AAC1FF0}"/>
              </a:ext>
            </a:extLst>
          </p:cNvPr>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35DE3E-B4C1-D54A-BA52-AB7C9A6B187D}"/>
              </a:ext>
            </a:extLst>
          </p:cNvPr>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DAC0D1-C507-484C-8FFD-95639CF9C0BC}"/>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6" name="Footer Placeholder 5">
            <a:extLst>
              <a:ext uri="{FF2B5EF4-FFF2-40B4-BE49-F238E27FC236}">
                <a16:creationId xmlns:a16="http://schemas.microsoft.com/office/drawing/2014/main" id="{2721036D-48D6-954D-89DE-CB987B90AF19}"/>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3EF5FB1-1FC6-BC4C-A282-7A65D70F36D4}"/>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25062206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D21AD-F021-B740-A2BE-C82A7C915FE9}"/>
              </a:ext>
            </a:extLst>
          </p:cNvPr>
          <p:cNvSpPr>
            <a:spLocks noGrp="1"/>
          </p:cNvSpPr>
          <p:nvPr>
            <p:ph type="title"/>
          </p:nvPr>
        </p:nvSpPr>
        <p:spPr>
          <a:xfrm>
            <a:off x="629841" y="365126"/>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E2AB6C20-33B0-AA4D-BA88-26A3480364A3}"/>
              </a:ext>
            </a:extLst>
          </p:cNvPr>
          <p:cNvSpPr>
            <a:spLocks noGrp="1"/>
          </p:cNvSpPr>
          <p:nvPr>
            <p:ph type="body" idx="1"/>
          </p:nvPr>
        </p:nvSpPr>
        <p:spPr>
          <a:xfrm>
            <a:off x="629842" y="1681163"/>
            <a:ext cx="3868340"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B7F7F87-A6BF-6B4F-AC08-B60FC431D1BD}"/>
              </a:ext>
            </a:extLst>
          </p:cNvPr>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631A5A-4C1D-434E-B2BE-B87F72112792}"/>
              </a:ext>
            </a:extLst>
          </p:cNvPr>
          <p:cNvSpPr>
            <a:spLocks noGrp="1"/>
          </p:cNvSpPr>
          <p:nvPr>
            <p:ph type="body" sz="quarter" idx="3"/>
          </p:nvPr>
        </p:nvSpPr>
        <p:spPr>
          <a:xfrm>
            <a:off x="4629150" y="1681163"/>
            <a:ext cx="3887391"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76F3CAB-DC40-944F-B3A1-B0ED962A5A21}"/>
              </a:ext>
            </a:extLst>
          </p:cNvPr>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1E6730-52CD-6A4A-AAF1-5086EFFC6832}"/>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8" name="Footer Placeholder 7">
            <a:extLst>
              <a:ext uri="{FF2B5EF4-FFF2-40B4-BE49-F238E27FC236}">
                <a16:creationId xmlns:a16="http://schemas.microsoft.com/office/drawing/2014/main" id="{DD172B5B-CB3A-7D4E-855C-5D11DE258CE2}"/>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FFC741F-95E8-E149-A9F2-D32469A250B5}"/>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4754096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7B03-0841-034E-99A1-CE1890338528}"/>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4611058-5046-6842-9096-6B06DB100B4A}"/>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4" name="Footer Placeholder 3">
            <a:extLst>
              <a:ext uri="{FF2B5EF4-FFF2-40B4-BE49-F238E27FC236}">
                <a16:creationId xmlns:a16="http://schemas.microsoft.com/office/drawing/2014/main" id="{CFEC75DA-3F25-D74C-ABCA-9E146721B43B}"/>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A939A1A-D9EE-DC48-B258-795F8263C078}"/>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660204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28FD8-9076-924F-BC3E-897C045A03F2}"/>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3" name="Footer Placeholder 2">
            <a:extLst>
              <a:ext uri="{FF2B5EF4-FFF2-40B4-BE49-F238E27FC236}">
                <a16:creationId xmlns:a16="http://schemas.microsoft.com/office/drawing/2014/main" id="{B56C95C2-194A-B44E-8593-E502F8543597}"/>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1498031-457D-9748-BAA9-0219D2026508}"/>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9023613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1A25-E6EA-1A4A-8A78-EE180B0794B4}"/>
              </a:ext>
            </a:extLst>
          </p:cNvPr>
          <p:cNvSpPr>
            <a:spLocks noGrp="1"/>
          </p:cNvSpPr>
          <p:nvPr>
            <p:ph type="title"/>
          </p:nvPr>
        </p:nvSpPr>
        <p:spPr>
          <a:xfrm>
            <a:off x="629841" y="457200"/>
            <a:ext cx="2949178" cy="1600200"/>
          </a:xfrm>
          <a:prstGeom prst="rect">
            <a:avLst/>
          </a:prstGeo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5FE6315D-BAC2-474C-AE63-9C435C79C6BE}"/>
              </a:ext>
            </a:extLst>
          </p:cNvPr>
          <p:cNvSpPr>
            <a:spLocks noGrp="1"/>
          </p:cNvSpPr>
          <p:nvPr>
            <p:ph idx="1"/>
          </p:nvPr>
        </p:nvSpPr>
        <p:spPr>
          <a:xfrm>
            <a:off x="3887391" y="987426"/>
            <a:ext cx="4629150" cy="487362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FBB7BF-0811-CF49-B955-257BA6BB98A3}"/>
              </a:ext>
            </a:extLst>
          </p:cNvPr>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207C6D6-A56D-8949-9643-CFB833BDF060}"/>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6" name="Footer Placeholder 5">
            <a:extLst>
              <a:ext uri="{FF2B5EF4-FFF2-40B4-BE49-F238E27FC236}">
                <a16:creationId xmlns:a16="http://schemas.microsoft.com/office/drawing/2014/main" id="{14A7913E-367B-844F-A10D-A7C59FE91456}"/>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47A4DAA-0694-394F-9526-B222344C0541}"/>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40959883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C37D-09F6-1943-8A06-28BCFE6D3B90}"/>
              </a:ext>
            </a:extLst>
          </p:cNvPr>
          <p:cNvSpPr>
            <a:spLocks noGrp="1"/>
          </p:cNvSpPr>
          <p:nvPr>
            <p:ph type="title"/>
          </p:nvPr>
        </p:nvSpPr>
        <p:spPr>
          <a:xfrm>
            <a:off x="629841" y="457200"/>
            <a:ext cx="2949178" cy="1600200"/>
          </a:xfrm>
          <a:prstGeom prst="rect">
            <a:avLst/>
          </a:prstGeo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AEAA5A5-6D1D-ED44-967B-1E2E3A9E6E64}"/>
              </a:ext>
            </a:extLst>
          </p:cNvPr>
          <p:cNvSpPr>
            <a:spLocks noGrp="1"/>
          </p:cNvSpPr>
          <p:nvPr>
            <p:ph type="pic" idx="1"/>
          </p:nvPr>
        </p:nvSpPr>
        <p:spPr>
          <a:xfrm>
            <a:off x="3887391" y="987426"/>
            <a:ext cx="4629150" cy="4873625"/>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95A475E7-C81D-B648-B51F-26792FB70D5B}"/>
              </a:ext>
            </a:extLst>
          </p:cNvPr>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3D031D6-E766-7A43-8E3E-225ACFE1D32A}"/>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6" name="Footer Placeholder 5">
            <a:extLst>
              <a:ext uri="{FF2B5EF4-FFF2-40B4-BE49-F238E27FC236}">
                <a16:creationId xmlns:a16="http://schemas.microsoft.com/office/drawing/2014/main" id="{37E0C99C-685B-2240-9798-B8F9130852B3}"/>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76EDE2B-721D-3C49-921E-D59A5718ADEB}"/>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38324960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D81C-D520-BF42-AC22-778EE699E329}"/>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E797FD-B8FD-5944-8178-54CC17EF61D7}"/>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CA652C-D0C1-734A-9142-12ECA36DA3CD}"/>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5" name="Footer Placeholder 4">
            <a:extLst>
              <a:ext uri="{FF2B5EF4-FFF2-40B4-BE49-F238E27FC236}">
                <a16:creationId xmlns:a16="http://schemas.microsoft.com/office/drawing/2014/main" id="{A53AA7B1-23C4-9D48-B461-07A878B6FCD5}"/>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176EFC-F7AC-4E42-9153-83D857208CA2}"/>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15305225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AF5FC8-B1BE-9A48-BDFA-1DAEAD21141D}"/>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09C41F-2E68-F647-B703-FB4AC26A1ABC}"/>
              </a:ext>
            </a:extLst>
          </p:cNvPr>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E32CEA-FEFB-F549-AF1D-4C062A789237}"/>
              </a:ext>
            </a:extLst>
          </p:cNvPr>
          <p:cNvSpPr>
            <a:spLocks noGrp="1"/>
          </p:cNvSpPr>
          <p:nvPr>
            <p:ph type="dt" sz="half" idx="10"/>
          </p:nvPr>
        </p:nvSpPr>
        <p:spPr>
          <a:xfrm>
            <a:off x="628650" y="6356351"/>
            <a:ext cx="2057400" cy="365125"/>
          </a:xfrm>
          <a:prstGeom prst="rect">
            <a:avLst/>
          </a:prstGeom>
        </p:spPr>
        <p:txBody>
          <a:bodyPr/>
          <a:lstStyle/>
          <a:p>
            <a:fld id="{C0A31682-6671-2D48-B958-634B202C9F21}" type="datetimeFigureOut">
              <a:rPr lang="en-US" smtClean="0"/>
              <a:t>6/25/2025</a:t>
            </a:fld>
            <a:endParaRPr lang="en-US"/>
          </a:p>
        </p:txBody>
      </p:sp>
      <p:sp>
        <p:nvSpPr>
          <p:cNvPr id="5" name="Footer Placeholder 4">
            <a:extLst>
              <a:ext uri="{FF2B5EF4-FFF2-40B4-BE49-F238E27FC236}">
                <a16:creationId xmlns:a16="http://schemas.microsoft.com/office/drawing/2014/main" id="{FF318061-2FE3-6A4E-8FEC-93B8DF31D710}"/>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8235FDE-4E65-6241-BC76-825BACAFC633}"/>
              </a:ext>
            </a:extLst>
          </p:cNvPr>
          <p:cNvSpPr>
            <a:spLocks noGrp="1"/>
          </p:cNvSpPr>
          <p:nvPr>
            <p:ph type="sldNum" sz="quarter" idx="12"/>
          </p:nvPr>
        </p:nvSpPr>
        <p:spPr>
          <a:xfrm>
            <a:off x="6457950" y="6371168"/>
            <a:ext cx="2057400" cy="365125"/>
          </a:xfrm>
          <a:prstGeom prst="rect">
            <a:avLst/>
          </a:prstGeom>
        </p:spPr>
        <p:txBody>
          <a:bodyPr/>
          <a:lstStyle/>
          <a:p>
            <a:fld id="{E0FC7F47-C3BF-1842-AE0E-8208F603E926}" type="slidenum">
              <a:rPr lang="en-US" smtClean="0"/>
              <a:t>‹#›</a:t>
            </a:fld>
            <a:endParaRPr lang="en-US"/>
          </a:p>
        </p:txBody>
      </p:sp>
    </p:spTree>
    <p:extLst>
      <p:ext uri="{BB962C8B-B14F-4D97-AF65-F5344CB8AC3E}">
        <p14:creationId xmlns:p14="http://schemas.microsoft.com/office/powerpoint/2010/main" val="7806492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3.jpg"/><Relationship Id="rId18" Type="http://schemas.openxmlformats.org/officeDocument/2006/relationships/image" Target="../media/image8.pn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17" Type="http://schemas.openxmlformats.org/officeDocument/2006/relationships/image" Target="../media/image7.emf"/><Relationship Id="rId2" Type="http://schemas.openxmlformats.org/officeDocument/2006/relationships/slideLayout" Target="../slideLayouts/slideLayout4.xml"/><Relationship Id="rId16" Type="http://schemas.openxmlformats.org/officeDocument/2006/relationships/image" Target="../media/image6.jpeg"/><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image" Target="../media/image5.jpeg"/><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image" Target="../media/image4.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9.jp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17" Type="http://schemas.openxmlformats.org/officeDocument/2006/relationships/image" Target="../media/image7.emf"/><Relationship Id="rId2" Type="http://schemas.openxmlformats.org/officeDocument/2006/relationships/slideLayout" Target="../slideLayouts/slideLayout15.xml"/><Relationship Id="rId16" Type="http://schemas.openxmlformats.org/officeDocument/2006/relationships/image" Target="../media/image6.jpe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5.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F84A1D-634F-3A48-B66E-6F9905697BAC}" type="datetimeFigureOut">
              <a:rPr lang="en-US" smtClean="0"/>
              <a:t>6/25/2025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1D6CFA-FDC2-A845-A426-C1203C91F249}" type="slidenum">
              <a:rPr lang="en-US" smtClean="0"/>
              <a:t>‹#›</a:t>
            </a:fld>
            <a:endParaRPr lang="en-US" dirty="0"/>
          </a:p>
        </p:txBody>
      </p:sp>
    </p:spTree>
    <p:extLst>
      <p:ext uri="{BB962C8B-B14F-4D97-AF65-F5344CB8AC3E}">
        <p14:creationId xmlns:p14="http://schemas.microsoft.com/office/powerpoint/2010/main" val="1013462274"/>
      </p:ext>
    </p:extLst>
  </p:cSld>
  <p:clrMap bg1="lt1" tx1="dk1" bg2="lt2" tx2="dk2" accent1="accent1" accent2="accent2" accent3="accent3" accent4="accent4" accent5="accent5" accent6="accent6" hlink="hlink" folHlink="folHlink"/>
  <p:sldLayoutIdLst>
    <p:sldLayoutId id="2147483650" r:id="rId1"/>
    <p:sldLayoutId id="2147483656" r:id="rId2"/>
  </p:sldLayoutIdLst>
  <p:txStyles>
    <p:titleStyle>
      <a:lvl1pPr algn="ctr" defTabSz="457200" rtl="0" eaLnBrk="1" latinLnBrk="0" hangingPunct="1">
        <a:spcBef>
          <a:spcPct val="0"/>
        </a:spcBef>
        <a:buNone/>
        <a:defRPr sz="4400" kern="1200">
          <a:solidFill>
            <a:schemeClr val="accent2"/>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accent2"/>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accent2"/>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accent2"/>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accent2"/>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accent2"/>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F738F8-F304-5348-B2B5-BDAD6D4E7AB1}"/>
              </a:ext>
            </a:extLst>
          </p:cNvPr>
          <p:cNvPicPr>
            <a:picLocks noChangeAspect="1"/>
          </p:cNvPicPr>
          <p:nvPr userDrawn="1"/>
        </p:nvPicPr>
        <p:blipFill>
          <a:blip r:embed="rId13"/>
          <a:srcRect/>
          <a:stretch/>
        </p:blipFill>
        <p:spPr>
          <a:xfrm>
            <a:off x="4763" y="0"/>
            <a:ext cx="9134475" cy="6858000"/>
          </a:xfrm>
          <a:prstGeom prst="rect">
            <a:avLst/>
          </a:prstGeom>
        </p:spPr>
      </p:pic>
      <p:sp>
        <p:nvSpPr>
          <p:cNvPr id="8" name="TextBox 7">
            <a:extLst>
              <a:ext uri="{FF2B5EF4-FFF2-40B4-BE49-F238E27FC236}">
                <a16:creationId xmlns:a16="http://schemas.microsoft.com/office/drawing/2014/main" id="{32CB561E-FA30-C647-A7A8-583A7E7160C4}"/>
              </a:ext>
            </a:extLst>
          </p:cNvPr>
          <p:cNvSpPr txBox="1"/>
          <p:nvPr userDrawn="1"/>
        </p:nvSpPr>
        <p:spPr>
          <a:xfrm>
            <a:off x="518402" y="6341533"/>
            <a:ext cx="1679297" cy="300082"/>
          </a:xfrm>
          <a:prstGeom prst="rect">
            <a:avLst/>
          </a:prstGeom>
          <a:noFill/>
        </p:spPr>
        <p:txBody>
          <a:bodyPr wrap="square" rtlCol="0">
            <a:spAutoFit/>
          </a:bodyPr>
          <a:lstStyle/>
          <a:p>
            <a:r>
              <a:rPr lang="en-US" sz="1350" b="1" dirty="0" err="1">
                <a:solidFill>
                  <a:schemeClr val="bg1"/>
                </a:solidFill>
              </a:rPr>
              <a:t>PVA.org</a:t>
            </a:r>
            <a:endParaRPr lang="en-US" sz="1350" b="1" dirty="0">
              <a:solidFill>
                <a:schemeClr val="bg1"/>
              </a:solidFill>
            </a:endParaRPr>
          </a:p>
        </p:txBody>
      </p:sp>
      <p:sp>
        <p:nvSpPr>
          <p:cNvPr id="9" name="TextBox 8">
            <a:extLst>
              <a:ext uri="{FF2B5EF4-FFF2-40B4-BE49-F238E27FC236}">
                <a16:creationId xmlns:a16="http://schemas.microsoft.com/office/drawing/2014/main" id="{AC01E43A-957F-3D43-8E66-78E3A84D40C8}"/>
              </a:ext>
            </a:extLst>
          </p:cNvPr>
          <p:cNvSpPr txBox="1"/>
          <p:nvPr userDrawn="1"/>
        </p:nvSpPr>
        <p:spPr>
          <a:xfrm>
            <a:off x="6063652" y="6341533"/>
            <a:ext cx="840386" cy="300082"/>
          </a:xfrm>
          <a:prstGeom prst="rect">
            <a:avLst/>
          </a:prstGeom>
          <a:noFill/>
        </p:spPr>
        <p:txBody>
          <a:bodyPr wrap="square" rtlCol="0">
            <a:spAutoFit/>
          </a:bodyPr>
          <a:lstStyle/>
          <a:p>
            <a:r>
              <a:rPr lang="en-US" sz="1350" b="1" dirty="0">
                <a:solidFill>
                  <a:schemeClr val="bg1"/>
                </a:solidFill>
              </a:rPr>
              <a:t>PVA1946</a:t>
            </a:r>
          </a:p>
        </p:txBody>
      </p:sp>
      <p:sp>
        <p:nvSpPr>
          <p:cNvPr id="10" name="TextBox 9">
            <a:extLst>
              <a:ext uri="{FF2B5EF4-FFF2-40B4-BE49-F238E27FC236}">
                <a16:creationId xmlns:a16="http://schemas.microsoft.com/office/drawing/2014/main" id="{0229CA52-AA6C-C64C-8448-7FE5D191F203}"/>
              </a:ext>
            </a:extLst>
          </p:cNvPr>
          <p:cNvSpPr txBox="1"/>
          <p:nvPr userDrawn="1"/>
        </p:nvSpPr>
        <p:spPr>
          <a:xfrm>
            <a:off x="7581900" y="6341533"/>
            <a:ext cx="1466850" cy="507831"/>
          </a:xfrm>
          <a:prstGeom prst="rect">
            <a:avLst/>
          </a:prstGeom>
          <a:noFill/>
        </p:spPr>
        <p:txBody>
          <a:bodyPr wrap="square" rtlCol="0">
            <a:spAutoFit/>
          </a:bodyPr>
          <a:lstStyle/>
          <a:p>
            <a:r>
              <a:rPr lang="en-US" sz="1350" b="1" dirty="0" err="1">
                <a:solidFill>
                  <a:schemeClr val="bg1"/>
                </a:solidFill>
              </a:rPr>
              <a:t>ParalyzedVeterans</a:t>
            </a:r>
            <a:endParaRPr lang="en-US" sz="1350" b="1" dirty="0">
              <a:solidFill>
                <a:schemeClr val="bg1"/>
              </a:solidFill>
            </a:endParaRPr>
          </a:p>
        </p:txBody>
      </p:sp>
      <p:pic>
        <p:nvPicPr>
          <p:cNvPr id="13" name="Picture 12">
            <a:extLst>
              <a:ext uri="{FF2B5EF4-FFF2-40B4-BE49-F238E27FC236}">
                <a16:creationId xmlns:a16="http://schemas.microsoft.com/office/drawing/2014/main" id="{598637A7-9E9C-FC43-A1E0-8760DED0829A}"/>
              </a:ext>
            </a:extLst>
          </p:cNvPr>
          <p:cNvPicPr>
            <a:picLocks noChangeAspect="1"/>
          </p:cNvPicPr>
          <p:nvPr userDrawn="1"/>
        </p:nvPicPr>
        <p:blipFill>
          <a:blip r:embed="rId14"/>
          <a:stretch>
            <a:fillRect/>
          </a:stretch>
        </p:blipFill>
        <p:spPr>
          <a:xfrm>
            <a:off x="5753703" y="6352143"/>
            <a:ext cx="277000" cy="369333"/>
          </a:xfrm>
          <a:prstGeom prst="rect">
            <a:avLst/>
          </a:prstGeom>
        </p:spPr>
      </p:pic>
      <p:pic>
        <p:nvPicPr>
          <p:cNvPr id="14" name="Picture 13">
            <a:extLst>
              <a:ext uri="{FF2B5EF4-FFF2-40B4-BE49-F238E27FC236}">
                <a16:creationId xmlns:a16="http://schemas.microsoft.com/office/drawing/2014/main" id="{69AEAE36-0619-C247-A141-F948FFF9AD79}"/>
              </a:ext>
            </a:extLst>
          </p:cNvPr>
          <p:cNvPicPr>
            <a:picLocks noChangeAspect="1"/>
          </p:cNvPicPr>
          <p:nvPr userDrawn="1"/>
        </p:nvPicPr>
        <p:blipFill>
          <a:blip r:embed="rId15"/>
          <a:stretch>
            <a:fillRect/>
          </a:stretch>
        </p:blipFill>
        <p:spPr>
          <a:xfrm>
            <a:off x="6958012" y="6341533"/>
            <a:ext cx="284957" cy="379942"/>
          </a:xfrm>
          <a:prstGeom prst="rect">
            <a:avLst/>
          </a:prstGeom>
        </p:spPr>
      </p:pic>
      <p:pic>
        <p:nvPicPr>
          <p:cNvPr id="15" name="Picture 14">
            <a:extLst>
              <a:ext uri="{FF2B5EF4-FFF2-40B4-BE49-F238E27FC236}">
                <a16:creationId xmlns:a16="http://schemas.microsoft.com/office/drawing/2014/main" id="{B3B24D52-9C13-FE46-82CC-4959A1288195}"/>
              </a:ext>
            </a:extLst>
          </p:cNvPr>
          <p:cNvPicPr>
            <a:picLocks noChangeAspect="1"/>
          </p:cNvPicPr>
          <p:nvPr userDrawn="1"/>
        </p:nvPicPr>
        <p:blipFill>
          <a:blip r:embed="rId16"/>
          <a:stretch>
            <a:fillRect/>
          </a:stretch>
        </p:blipFill>
        <p:spPr>
          <a:xfrm>
            <a:off x="7296943" y="6341533"/>
            <a:ext cx="284957" cy="379942"/>
          </a:xfrm>
          <a:prstGeom prst="rect">
            <a:avLst/>
          </a:prstGeom>
        </p:spPr>
      </p:pic>
      <p:pic>
        <p:nvPicPr>
          <p:cNvPr id="16" name="Picture 15">
            <a:extLst>
              <a:ext uri="{FF2B5EF4-FFF2-40B4-BE49-F238E27FC236}">
                <a16:creationId xmlns:a16="http://schemas.microsoft.com/office/drawing/2014/main" id="{3564712B-DF8A-F040-8E0B-4ECB2743BFFC}"/>
              </a:ext>
            </a:extLst>
          </p:cNvPr>
          <p:cNvPicPr>
            <a:picLocks noChangeAspect="1"/>
          </p:cNvPicPr>
          <p:nvPr userDrawn="1"/>
        </p:nvPicPr>
        <p:blipFill>
          <a:blip r:embed="rId17"/>
          <a:stretch>
            <a:fillRect/>
          </a:stretch>
        </p:blipFill>
        <p:spPr>
          <a:xfrm>
            <a:off x="304801" y="6257533"/>
            <a:ext cx="213602" cy="491040"/>
          </a:xfrm>
          <a:prstGeom prst="rect">
            <a:avLst/>
          </a:prstGeom>
        </p:spPr>
      </p:pic>
      <p:pic>
        <p:nvPicPr>
          <p:cNvPr id="11" name="Picture 10" descr="Logo&#10;&#10;Description automatically generated">
            <a:extLst>
              <a:ext uri="{FF2B5EF4-FFF2-40B4-BE49-F238E27FC236}">
                <a16:creationId xmlns:a16="http://schemas.microsoft.com/office/drawing/2014/main" id="{43E46DAA-4257-9BEC-8BE7-409335E8CC85}"/>
              </a:ext>
            </a:extLst>
          </p:cNvPr>
          <p:cNvPicPr>
            <a:picLocks noChangeAspect="1"/>
          </p:cNvPicPr>
          <p:nvPr userDrawn="1"/>
        </p:nvPicPr>
        <p:blipFill>
          <a:blip r:embed="rId18"/>
          <a:stretch>
            <a:fillRect/>
          </a:stretch>
        </p:blipFill>
        <p:spPr>
          <a:xfrm>
            <a:off x="262556" y="229152"/>
            <a:ext cx="1576802" cy="953506"/>
          </a:xfrm>
          <a:prstGeom prst="rect">
            <a:avLst/>
          </a:prstGeom>
        </p:spPr>
      </p:pic>
    </p:spTree>
    <p:extLst>
      <p:ext uri="{BB962C8B-B14F-4D97-AF65-F5344CB8AC3E}">
        <p14:creationId xmlns:p14="http://schemas.microsoft.com/office/powerpoint/2010/main" val="1631499559"/>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F738F8-F304-5348-B2B5-BDAD6D4E7AB1}"/>
              </a:ext>
            </a:extLst>
          </p:cNvPr>
          <p:cNvPicPr>
            <a:picLocks noChangeAspect="1"/>
          </p:cNvPicPr>
          <p:nvPr userDrawn="1"/>
        </p:nvPicPr>
        <p:blipFill>
          <a:blip r:embed="rId13"/>
          <a:srcRect/>
          <a:stretch/>
        </p:blipFill>
        <p:spPr>
          <a:xfrm>
            <a:off x="4763" y="0"/>
            <a:ext cx="9134475" cy="6858000"/>
          </a:xfrm>
          <a:prstGeom prst="rect">
            <a:avLst/>
          </a:prstGeom>
        </p:spPr>
      </p:pic>
      <p:sp>
        <p:nvSpPr>
          <p:cNvPr id="8" name="TextBox 7">
            <a:extLst>
              <a:ext uri="{FF2B5EF4-FFF2-40B4-BE49-F238E27FC236}">
                <a16:creationId xmlns:a16="http://schemas.microsoft.com/office/drawing/2014/main" id="{32CB561E-FA30-C647-A7A8-583A7E7160C4}"/>
              </a:ext>
            </a:extLst>
          </p:cNvPr>
          <p:cNvSpPr txBox="1"/>
          <p:nvPr userDrawn="1"/>
        </p:nvSpPr>
        <p:spPr>
          <a:xfrm>
            <a:off x="518402" y="6341533"/>
            <a:ext cx="1679297" cy="300082"/>
          </a:xfrm>
          <a:prstGeom prst="rect">
            <a:avLst/>
          </a:prstGeom>
          <a:noFill/>
        </p:spPr>
        <p:txBody>
          <a:bodyPr wrap="square" rtlCol="0">
            <a:spAutoFit/>
          </a:bodyPr>
          <a:lstStyle/>
          <a:p>
            <a:r>
              <a:rPr lang="en-US" sz="1350" b="1" dirty="0" err="1">
                <a:solidFill>
                  <a:schemeClr val="bg1"/>
                </a:solidFill>
              </a:rPr>
              <a:t>PVA.org</a:t>
            </a:r>
            <a:endParaRPr lang="en-US" sz="1350" b="1" dirty="0">
              <a:solidFill>
                <a:schemeClr val="bg1"/>
              </a:solidFill>
            </a:endParaRPr>
          </a:p>
        </p:txBody>
      </p:sp>
      <p:sp>
        <p:nvSpPr>
          <p:cNvPr id="9" name="TextBox 8">
            <a:extLst>
              <a:ext uri="{FF2B5EF4-FFF2-40B4-BE49-F238E27FC236}">
                <a16:creationId xmlns:a16="http://schemas.microsoft.com/office/drawing/2014/main" id="{AC01E43A-957F-3D43-8E66-78E3A84D40C8}"/>
              </a:ext>
            </a:extLst>
          </p:cNvPr>
          <p:cNvSpPr txBox="1"/>
          <p:nvPr userDrawn="1"/>
        </p:nvSpPr>
        <p:spPr>
          <a:xfrm>
            <a:off x="6063652" y="6341533"/>
            <a:ext cx="840386" cy="300082"/>
          </a:xfrm>
          <a:prstGeom prst="rect">
            <a:avLst/>
          </a:prstGeom>
          <a:noFill/>
        </p:spPr>
        <p:txBody>
          <a:bodyPr wrap="square" rtlCol="0">
            <a:spAutoFit/>
          </a:bodyPr>
          <a:lstStyle/>
          <a:p>
            <a:r>
              <a:rPr lang="en-US" sz="1350" b="1" dirty="0">
                <a:solidFill>
                  <a:schemeClr val="bg1"/>
                </a:solidFill>
              </a:rPr>
              <a:t>PVA1946</a:t>
            </a:r>
          </a:p>
        </p:txBody>
      </p:sp>
      <p:sp>
        <p:nvSpPr>
          <p:cNvPr id="10" name="TextBox 9">
            <a:extLst>
              <a:ext uri="{FF2B5EF4-FFF2-40B4-BE49-F238E27FC236}">
                <a16:creationId xmlns:a16="http://schemas.microsoft.com/office/drawing/2014/main" id="{0229CA52-AA6C-C64C-8448-7FE5D191F203}"/>
              </a:ext>
            </a:extLst>
          </p:cNvPr>
          <p:cNvSpPr txBox="1"/>
          <p:nvPr userDrawn="1"/>
        </p:nvSpPr>
        <p:spPr>
          <a:xfrm>
            <a:off x="7581900" y="6341533"/>
            <a:ext cx="1466850" cy="507831"/>
          </a:xfrm>
          <a:prstGeom prst="rect">
            <a:avLst/>
          </a:prstGeom>
          <a:noFill/>
        </p:spPr>
        <p:txBody>
          <a:bodyPr wrap="square" rtlCol="0">
            <a:spAutoFit/>
          </a:bodyPr>
          <a:lstStyle/>
          <a:p>
            <a:r>
              <a:rPr lang="en-US" sz="1350" b="1" dirty="0" err="1">
                <a:solidFill>
                  <a:schemeClr val="bg1"/>
                </a:solidFill>
              </a:rPr>
              <a:t>ParalyzedVeterans</a:t>
            </a:r>
            <a:endParaRPr lang="en-US" sz="1350" b="1" dirty="0">
              <a:solidFill>
                <a:schemeClr val="bg1"/>
              </a:solidFill>
            </a:endParaRPr>
          </a:p>
        </p:txBody>
      </p:sp>
      <p:pic>
        <p:nvPicPr>
          <p:cNvPr id="13" name="Picture 12">
            <a:extLst>
              <a:ext uri="{FF2B5EF4-FFF2-40B4-BE49-F238E27FC236}">
                <a16:creationId xmlns:a16="http://schemas.microsoft.com/office/drawing/2014/main" id="{598637A7-9E9C-FC43-A1E0-8760DED0829A}"/>
              </a:ext>
            </a:extLst>
          </p:cNvPr>
          <p:cNvPicPr>
            <a:picLocks noChangeAspect="1"/>
          </p:cNvPicPr>
          <p:nvPr userDrawn="1"/>
        </p:nvPicPr>
        <p:blipFill>
          <a:blip r:embed="rId14"/>
          <a:stretch>
            <a:fillRect/>
          </a:stretch>
        </p:blipFill>
        <p:spPr>
          <a:xfrm>
            <a:off x="5753703" y="6352143"/>
            <a:ext cx="277000" cy="369333"/>
          </a:xfrm>
          <a:prstGeom prst="rect">
            <a:avLst/>
          </a:prstGeom>
        </p:spPr>
      </p:pic>
      <p:pic>
        <p:nvPicPr>
          <p:cNvPr id="14" name="Picture 13">
            <a:extLst>
              <a:ext uri="{FF2B5EF4-FFF2-40B4-BE49-F238E27FC236}">
                <a16:creationId xmlns:a16="http://schemas.microsoft.com/office/drawing/2014/main" id="{69AEAE36-0619-C247-A141-F948FFF9AD79}"/>
              </a:ext>
            </a:extLst>
          </p:cNvPr>
          <p:cNvPicPr>
            <a:picLocks noChangeAspect="1"/>
          </p:cNvPicPr>
          <p:nvPr userDrawn="1"/>
        </p:nvPicPr>
        <p:blipFill>
          <a:blip r:embed="rId15"/>
          <a:stretch>
            <a:fillRect/>
          </a:stretch>
        </p:blipFill>
        <p:spPr>
          <a:xfrm>
            <a:off x="6958012" y="6341533"/>
            <a:ext cx="284957" cy="379942"/>
          </a:xfrm>
          <a:prstGeom prst="rect">
            <a:avLst/>
          </a:prstGeom>
        </p:spPr>
      </p:pic>
      <p:pic>
        <p:nvPicPr>
          <p:cNvPr id="15" name="Picture 14">
            <a:extLst>
              <a:ext uri="{FF2B5EF4-FFF2-40B4-BE49-F238E27FC236}">
                <a16:creationId xmlns:a16="http://schemas.microsoft.com/office/drawing/2014/main" id="{B3B24D52-9C13-FE46-82CC-4959A1288195}"/>
              </a:ext>
            </a:extLst>
          </p:cNvPr>
          <p:cNvPicPr>
            <a:picLocks noChangeAspect="1"/>
          </p:cNvPicPr>
          <p:nvPr userDrawn="1"/>
        </p:nvPicPr>
        <p:blipFill>
          <a:blip r:embed="rId16"/>
          <a:stretch>
            <a:fillRect/>
          </a:stretch>
        </p:blipFill>
        <p:spPr>
          <a:xfrm>
            <a:off x="7296943" y="6341533"/>
            <a:ext cx="284957" cy="379942"/>
          </a:xfrm>
          <a:prstGeom prst="rect">
            <a:avLst/>
          </a:prstGeom>
        </p:spPr>
      </p:pic>
      <p:pic>
        <p:nvPicPr>
          <p:cNvPr id="16" name="Picture 15">
            <a:extLst>
              <a:ext uri="{FF2B5EF4-FFF2-40B4-BE49-F238E27FC236}">
                <a16:creationId xmlns:a16="http://schemas.microsoft.com/office/drawing/2014/main" id="{3564712B-DF8A-F040-8E0B-4ECB2743BFFC}"/>
              </a:ext>
            </a:extLst>
          </p:cNvPr>
          <p:cNvPicPr>
            <a:picLocks noChangeAspect="1"/>
          </p:cNvPicPr>
          <p:nvPr userDrawn="1"/>
        </p:nvPicPr>
        <p:blipFill>
          <a:blip r:embed="rId17"/>
          <a:stretch>
            <a:fillRect/>
          </a:stretch>
        </p:blipFill>
        <p:spPr>
          <a:xfrm>
            <a:off x="304801" y="6257533"/>
            <a:ext cx="213602" cy="491040"/>
          </a:xfrm>
          <a:prstGeom prst="rect">
            <a:avLst/>
          </a:prstGeom>
        </p:spPr>
      </p:pic>
    </p:spTree>
    <p:extLst>
      <p:ext uri="{BB962C8B-B14F-4D97-AF65-F5344CB8AC3E}">
        <p14:creationId xmlns:p14="http://schemas.microsoft.com/office/powerpoint/2010/main" val="3365750015"/>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secure.dot.gov/air-travel-complaint"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www.mspairport.com/airport/accessibility"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hyperlink" Target="https://www.transportation.gov/airconsumer/airline-cancellation-delay-dashboar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195D8FD-862A-1A22-DF21-F290010F8A08}"/>
              </a:ext>
            </a:extLst>
          </p:cNvPr>
          <p:cNvSpPr/>
          <p:nvPr/>
        </p:nvSpPr>
        <p:spPr>
          <a:xfrm>
            <a:off x="13330" y="5805454"/>
            <a:ext cx="9144000" cy="1095153"/>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66BA9650-9842-0C4A-871C-CDC954EAF3BD}"/>
              </a:ext>
            </a:extLst>
          </p:cNvPr>
          <p:cNvGrpSpPr/>
          <p:nvPr/>
        </p:nvGrpSpPr>
        <p:grpSpPr>
          <a:xfrm>
            <a:off x="2896673" y="950946"/>
            <a:ext cx="6247327" cy="4284920"/>
            <a:chOff x="3828087" y="1337652"/>
            <a:chExt cx="6247327" cy="3681046"/>
          </a:xfrm>
        </p:grpSpPr>
        <p:sp>
          <p:nvSpPr>
            <p:cNvPr id="4" name="Rectangle 3">
              <a:extLst>
                <a:ext uri="{FF2B5EF4-FFF2-40B4-BE49-F238E27FC236}">
                  <a16:creationId xmlns:a16="http://schemas.microsoft.com/office/drawing/2014/main" id="{7A0904E8-FF11-D14B-9AC3-70814E9FB76B}"/>
                </a:ext>
              </a:extLst>
            </p:cNvPr>
            <p:cNvSpPr/>
            <p:nvPr userDrawn="1"/>
          </p:nvSpPr>
          <p:spPr>
            <a:xfrm>
              <a:off x="7419056" y="1337652"/>
              <a:ext cx="2656358" cy="36810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51E7B325-DFFE-4540-9453-E8D2D0FD704D}"/>
                </a:ext>
              </a:extLst>
            </p:cNvPr>
            <p:cNvSpPr/>
            <p:nvPr userDrawn="1"/>
          </p:nvSpPr>
          <p:spPr>
            <a:xfrm>
              <a:off x="3828087" y="1337652"/>
              <a:ext cx="3620854" cy="3681046"/>
            </a:xfrm>
            <a:prstGeom prst="rect">
              <a:avLst/>
            </a:prstGeom>
            <a:gradFill>
              <a:gsLst>
                <a:gs pos="0">
                  <a:schemeClr val="bg1">
                    <a:alpha val="0"/>
                  </a:schemeClr>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1" name="Title 1"/>
          <p:cNvSpPr txBox="1">
            <a:spLocks/>
          </p:cNvSpPr>
          <p:nvPr/>
        </p:nvSpPr>
        <p:spPr>
          <a:xfrm>
            <a:off x="840906" y="6031988"/>
            <a:ext cx="7732387" cy="754222"/>
          </a:xfrm>
          <a:prstGeom prst="rect">
            <a:avLst/>
          </a:prstGeom>
          <a:noFill/>
        </p:spPr>
        <p:txBody>
          <a:bodyPr>
            <a:noAutofit/>
          </a:bodyPr>
          <a:lstStyle>
            <a:lvl1pPr algn="l" defTabSz="457200" rtl="0" eaLnBrk="1" latinLnBrk="0" hangingPunct="1">
              <a:spcBef>
                <a:spcPct val="0"/>
              </a:spcBef>
              <a:buNone/>
              <a:defRPr sz="4000" kern="1200">
                <a:solidFill>
                  <a:schemeClr val="accent2"/>
                </a:solidFill>
                <a:latin typeface="Arial"/>
                <a:ea typeface="+mj-ea"/>
                <a:cs typeface="Arial"/>
              </a:defRPr>
            </a:lvl1pPr>
          </a:lstStyle>
          <a:p>
            <a:pPr algn="ctr"/>
            <a:r>
              <a:rPr lang="en-US" sz="2000" b="1" dirty="0">
                <a:solidFill>
                  <a:srgbClr val="243448"/>
                </a:solidFill>
                <a:latin typeface="+mn-lt"/>
              </a:rPr>
              <a:t>Heather Ansley, Chief Policy Officer</a:t>
            </a:r>
          </a:p>
          <a:p>
            <a:pPr algn="ctr"/>
            <a:r>
              <a:rPr lang="en-US" sz="2000" b="1" dirty="0">
                <a:solidFill>
                  <a:srgbClr val="243448"/>
                </a:solidFill>
                <a:latin typeface="+mn-lt"/>
              </a:rPr>
              <a:t>Peter Axelson, Director of Research &amp; Development, Beneficial Designs</a:t>
            </a:r>
          </a:p>
        </p:txBody>
      </p:sp>
      <p:pic>
        <p:nvPicPr>
          <p:cNvPr id="7" name="Picture 6">
            <a:extLst>
              <a:ext uri="{FF2B5EF4-FFF2-40B4-BE49-F238E27FC236}">
                <a16:creationId xmlns:a16="http://schemas.microsoft.com/office/drawing/2014/main" id="{87F00C47-3D8F-4BAD-858E-D385AC31A259}"/>
              </a:ext>
            </a:extLst>
          </p:cNvPr>
          <p:cNvPicPr>
            <a:picLocks noChangeAspect="1"/>
          </p:cNvPicPr>
          <p:nvPr/>
        </p:nvPicPr>
        <p:blipFill>
          <a:blip r:embed="rId3"/>
          <a:srcRect/>
          <a:stretch/>
        </p:blipFill>
        <p:spPr>
          <a:xfrm>
            <a:off x="13329" y="984092"/>
            <a:ext cx="9144000" cy="3909060"/>
          </a:xfrm>
          <a:prstGeom prst="rect">
            <a:avLst/>
          </a:prstGeom>
        </p:spPr>
      </p:pic>
      <p:sp>
        <p:nvSpPr>
          <p:cNvPr id="6" name="Rectangle 5">
            <a:extLst>
              <a:ext uri="{FF2B5EF4-FFF2-40B4-BE49-F238E27FC236}">
                <a16:creationId xmlns:a16="http://schemas.microsoft.com/office/drawing/2014/main" id="{7FEC7A18-2B01-B6DD-5B06-B13E724C2C64}"/>
              </a:ext>
            </a:extLst>
          </p:cNvPr>
          <p:cNvSpPr/>
          <p:nvPr/>
        </p:nvSpPr>
        <p:spPr>
          <a:xfrm>
            <a:off x="0" y="-1"/>
            <a:ext cx="9144000" cy="1095153"/>
          </a:xfrm>
          <a:prstGeom prst="rect">
            <a:avLst/>
          </a:prstGeom>
          <a:solidFill>
            <a:srgbClr val="2434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B7BE083-65CB-FA8A-6E2F-69073015966B}"/>
              </a:ext>
            </a:extLst>
          </p:cNvPr>
          <p:cNvSpPr/>
          <p:nvPr/>
        </p:nvSpPr>
        <p:spPr>
          <a:xfrm>
            <a:off x="-4132" y="4778755"/>
            <a:ext cx="9148132" cy="1095153"/>
          </a:xfrm>
          <a:prstGeom prst="rect">
            <a:avLst/>
          </a:prstGeom>
          <a:solidFill>
            <a:srgbClr val="2434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0" name="Title 1"/>
          <p:cNvSpPr txBox="1">
            <a:spLocks/>
          </p:cNvSpPr>
          <p:nvPr/>
        </p:nvSpPr>
        <p:spPr>
          <a:xfrm>
            <a:off x="517351" y="4994476"/>
            <a:ext cx="8105163" cy="652898"/>
          </a:xfrm>
          <a:prstGeom prst="rect">
            <a:avLst/>
          </a:prstGeom>
        </p:spPr>
        <p:txBody>
          <a:bodyPr>
            <a:noAutofit/>
          </a:bodyPr>
          <a:lstStyle>
            <a:lvl1pPr algn="l" defTabSz="457200" rtl="0" eaLnBrk="1" latinLnBrk="0" hangingPunct="1">
              <a:spcBef>
                <a:spcPct val="0"/>
              </a:spcBef>
              <a:buNone/>
              <a:defRPr sz="4000" kern="1200">
                <a:solidFill>
                  <a:schemeClr val="accent2"/>
                </a:solidFill>
                <a:latin typeface="Arial"/>
                <a:ea typeface="+mj-ea"/>
                <a:cs typeface="Arial"/>
              </a:defRPr>
            </a:lvl1pPr>
          </a:lstStyle>
          <a:p>
            <a:pPr algn="ctr"/>
            <a:r>
              <a:rPr lang="en-US" sz="2800" b="1" dirty="0">
                <a:solidFill>
                  <a:schemeClr val="bg1"/>
                </a:solidFill>
                <a:latin typeface="+mj-lt"/>
              </a:rPr>
              <a:t>Preparing for Air Travel</a:t>
            </a:r>
            <a:endParaRPr lang="en-US" sz="2800" dirty="0">
              <a:solidFill>
                <a:schemeClr val="bg1"/>
              </a:solidFill>
              <a:latin typeface="+mj-lt"/>
            </a:endParaRPr>
          </a:p>
        </p:txBody>
      </p:sp>
      <p:cxnSp>
        <p:nvCxnSpPr>
          <p:cNvPr id="11" name="Straight Connector 10">
            <a:extLst>
              <a:ext uri="{FF2B5EF4-FFF2-40B4-BE49-F238E27FC236}">
                <a16:creationId xmlns:a16="http://schemas.microsoft.com/office/drawing/2014/main" id="{3281D480-C73C-27FD-E9AD-89ABC7B2EBB2}"/>
              </a:ext>
            </a:extLst>
          </p:cNvPr>
          <p:cNvCxnSpPr/>
          <p:nvPr/>
        </p:nvCxnSpPr>
        <p:spPr>
          <a:xfrm>
            <a:off x="-4132" y="1095152"/>
            <a:ext cx="9148132" cy="0"/>
          </a:xfrm>
          <a:prstGeom prst="line">
            <a:avLst/>
          </a:prstGeom>
          <a:ln w="317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E6FFBF2-FE32-2412-FBF8-9DCA04225F56}"/>
              </a:ext>
            </a:extLst>
          </p:cNvPr>
          <p:cNvCxnSpPr/>
          <p:nvPr/>
        </p:nvCxnSpPr>
        <p:spPr>
          <a:xfrm>
            <a:off x="-4133" y="4778755"/>
            <a:ext cx="9148132" cy="0"/>
          </a:xfrm>
          <a:prstGeom prst="line">
            <a:avLst/>
          </a:prstGeom>
          <a:ln w="3175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1895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500"/>
                                        <p:tgtEl>
                                          <p:spTgt spid="40"/>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1"/>
                                        </p:tgtEl>
                                        <p:attrNameLst>
                                          <p:attrName>style.visibility</p:attrName>
                                        </p:attrNameLst>
                                      </p:cBhvr>
                                      <p:to>
                                        <p:strVal val="visible"/>
                                      </p:to>
                                    </p:set>
                                    <p:animEffect transition="in" filter="fade">
                                      <p:cBhvr>
                                        <p:cTn id="1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EEEE4-F487-F5E0-7183-8CE704254B46}"/>
              </a:ext>
            </a:extLst>
          </p:cNvPr>
          <p:cNvSpPr>
            <a:spLocks noGrp="1"/>
          </p:cNvSpPr>
          <p:nvPr>
            <p:ph type="title"/>
          </p:nvPr>
        </p:nvSpPr>
        <p:spPr/>
        <p:txBody>
          <a:bodyPr/>
          <a:lstStyle/>
          <a:p>
            <a:r>
              <a:rPr lang="en-US" sz="4000" dirty="0"/>
              <a:t>Webinar Process</a:t>
            </a:r>
          </a:p>
        </p:txBody>
      </p:sp>
      <p:sp>
        <p:nvSpPr>
          <p:cNvPr id="3" name="Content Placeholder 2">
            <a:extLst>
              <a:ext uri="{FF2B5EF4-FFF2-40B4-BE49-F238E27FC236}">
                <a16:creationId xmlns:a16="http://schemas.microsoft.com/office/drawing/2014/main" id="{1178A40D-B1AE-E947-F4E1-2201FC6CEE77}"/>
              </a:ext>
            </a:extLst>
          </p:cNvPr>
          <p:cNvSpPr>
            <a:spLocks noGrp="1"/>
          </p:cNvSpPr>
          <p:nvPr>
            <p:ph idx="1"/>
          </p:nvPr>
        </p:nvSpPr>
        <p:spPr/>
        <p:txBody>
          <a:bodyPr/>
          <a:lstStyle/>
          <a:p>
            <a:r>
              <a:rPr lang="en-US" dirty="0"/>
              <a:t>Today’s webinar will be recorded and available for viewing on PVA.org</a:t>
            </a:r>
          </a:p>
          <a:p>
            <a:r>
              <a:rPr lang="en-US" dirty="0"/>
              <a:t>Closed Captioning is available. Click the CC button in the meeting controls bar at the bottom of your screen to turn it on.</a:t>
            </a:r>
          </a:p>
          <a:p>
            <a:r>
              <a:rPr lang="en-US" dirty="0"/>
              <a:t>If you have a question, please type it in the Q&amp;A box. Questions will be answered at the end of the program.</a:t>
            </a:r>
          </a:p>
          <a:p>
            <a:endParaRPr lang="en-US" dirty="0"/>
          </a:p>
        </p:txBody>
      </p:sp>
    </p:spTree>
    <p:extLst>
      <p:ext uri="{BB962C8B-B14F-4D97-AF65-F5344CB8AC3E}">
        <p14:creationId xmlns:p14="http://schemas.microsoft.com/office/powerpoint/2010/main" val="279255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7A518B-2845-D947-83C7-F0AD45D19AEC}"/>
              </a:ext>
            </a:extLst>
          </p:cNvPr>
          <p:cNvSpPr>
            <a:spLocks noGrp="1"/>
          </p:cNvSpPr>
          <p:nvPr>
            <p:ph idx="1"/>
          </p:nvPr>
        </p:nvSpPr>
        <p:spPr>
          <a:xfrm>
            <a:off x="457200" y="1600200"/>
            <a:ext cx="8229594" cy="4379385"/>
          </a:xfrm>
        </p:spPr>
        <p:txBody>
          <a:bodyPr>
            <a:normAutofit/>
          </a:bodyPr>
          <a:lstStyle/>
          <a:p>
            <a:pPr lvl="0" defTabSz="914400">
              <a:spcBef>
                <a:spcPts val="0"/>
              </a:spcBef>
              <a:buFont typeface="Wingdings" panose="05000000000000000000" pitchFamily="2" charset="2"/>
              <a:buChar char="§"/>
            </a:pPr>
            <a:r>
              <a:rPr lang="en-US" dirty="0"/>
              <a:t>Rights and Responsibilities</a:t>
            </a:r>
          </a:p>
          <a:p>
            <a:pPr lvl="0" defTabSz="914400">
              <a:spcBef>
                <a:spcPts val="0"/>
              </a:spcBef>
              <a:buFont typeface="Wingdings" panose="05000000000000000000" pitchFamily="2" charset="2"/>
              <a:buChar char="§"/>
            </a:pPr>
            <a:r>
              <a:rPr lang="en-US" dirty="0"/>
              <a:t>Empowerment Through Preparation</a:t>
            </a:r>
          </a:p>
          <a:p>
            <a:pPr lvl="0" defTabSz="914400">
              <a:spcBef>
                <a:spcPts val="0"/>
              </a:spcBef>
              <a:buFont typeface="Wingdings" panose="05000000000000000000" pitchFamily="2" charset="2"/>
              <a:buChar char="§"/>
            </a:pPr>
            <a:r>
              <a:rPr lang="en-US" dirty="0"/>
              <a:t>Questions</a:t>
            </a:r>
          </a:p>
        </p:txBody>
      </p:sp>
      <p:sp>
        <p:nvSpPr>
          <p:cNvPr id="3" name="Title 2">
            <a:extLst>
              <a:ext uri="{FF2B5EF4-FFF2-40B4-BE49-F238E27FC236}">
                <a16:creationId xmlns:a16="http://schemas.microsoft.com/office/drawing/2014/main" id="{4CCD5BE0-FB64-2B45-B9FE-2DA1DB75C3F8}"/>
              </a:ext>
            </a:extLst>
          </p:cNvPr>
          <p:cNvSpPr>
            <a:spLocks noGrp="1"/>
          </p:cNvSpPr>
          <p:nvPr>
            <p:ph type="title"/>
          </p:nvPr>
        </p:nvSpPr>
        <p:spPr/>
        <p:txBody>
          <a:bodyPr/>
          <a:lstStyle/>
          <a:p>
            <a:r>
              <a:rPr lang="en-US" sz="4000" dirty="0">
                <a:solidFill>
                  <a:srgbClr val="223348"/>
                </a:solidFill>
              </a:rPr>
              <a:t>Agenda</a:t>
            </a:r>
            <a:endParaRPr lang="en-US" sz="4000" dirty="0">
              <a:solidFill>
                <a:srgbClr val="223348"/>
              </a:solidFill>
              <a:latin typeface="+mj-lt"/>
            </a:endParaRPr>
          </a:p>
        </p:txBody>
      </p:sp>
    </p:spTree>
    <p:extLst>
      <p:ext uri="{BB962C8B-B14F-4D97-AF65-F5344CB8AC3E}">
        <p14:creationId xmlns:p14="http://schemas.microsoft.com/office/powerpoint/2010/main" val="85423380"/>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CD5BE0-FB64-2B45-B9FE-2DA1DB75C3F8}"/>
              </a:ext>
            </a:extLst>
          </p:cNvPr>
          <p:cNvSpPr>
            <a:spLocks noGrp="1"/>
          </p:cNvSpPr>
          <p:nvPr>
            <p:ph type="title"/>
          </p:nvPr>
        </p:nvSpPr>
        <p:spPr/>
        <p:txBody>
          <a:bodyPr/>
          <a:lstStyle/>
          <a:p>
            <a:r>
              <a:rPr lang="en-US" sz="4000" dirty="0">
                <a:solidFill>
                  <a:srgbClr val="223348"/>
                </a:solidFill>
              </a:rPr>
              <a:t>Rights and Responsibilities</a:t>
            </a:r>
            <a:endParaRPr lang="en-US" sz="4000" dirty="0">
              <a:solidFill>
                <a:srgbClr val="223348"/>
              </a:solidFill>
              <a:latin typeface="+mj-lt"/>
            </a:endParaRPr>
          </a:p>
        </p:txBody>
      </p:sp>
      <p:sp>
        <p:nvSpPr>
          <p:cNvPr id="4" name="Text Placeholder 3">
            <a:extLst>
              <a:ext uri="{FF2B5EF4-FFF2-40B4-BE49-F238E27FC236}">
                <a16:creationId xmlns:a16="http://schemas.microsoft.com/office/drawing/2014/main" id="{D2995F48-C58A-9F59-5DD0-A99F70A59D6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396100561"/>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8B28F-1E29-F650-FAC4-BACFE817CC1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83E619-BF3D-F8CE-9ED3-9E3717CE4CC8}"/>
              </a:ext>
            </a:extLst>
          </p:cNvPr>
          <p:cNvSpPr>
            <a:spLocks noGrp="1"/>
          </p:cNvSpPr>
          <p:nvPr>
            <p:ph idx="1"/>
          </p:nvPr>
        </p:nvSpPr>
        <p:spPr>
          <a:xfrm>
            <a:off x="457200" y="1600200"/>
            <a:ext cx="8229594" cy="4379385"/>
          </a:xfrm>
        </p:spPr>
        <p:txBody>
          <a:bodyPr>
            <a:normAutofit/>
          </a:bodyPr>
          <a:lstStyle/>
          <a:p>
            <a:pPr lvl="0" defTabSz="914400">
              <a:spcBef>
                <a:spcPts val="0"/>
              </a:spcBef>
              <a:buFont typeface="Wingdings" panose="05000000000000000000" pitchFamily="2" charset="2"/>
              <a:buChar char="§"/>
            </a:pPr>
            <a:r>
              <a:rPr lang="en-US" dirty="0"/>
              <a:t>Signed into law in 1986.</a:t>
            </a:r>
          </a:p>
          <a:p>
            <a:pPr lvl="0" defTabSz="914400">
              <a:spcBef>
                <a:spcPts val="0"/>
              </a:spcBef>
              <a:buFont typeface="Wingdings" panose="05000000000000000000" pitchFamily="2" charset="2"/>
              <a:buChar char="§"/>
            </a:pPr>
            <a:r>
              <a:rPr lang="en-US" dirty="0"/>
              <a:t>Prohibits discrimination in air travel based on disability.</a:t>
            </a:r>
          </a:p>
          <a:p>
            <a:pPr lvl="0" defTabSz="914400">
              <a:spcBef>
                <a:spcPts val="0"/>
              </a:spcBef>
              <a:buFont typeface="Wingdings" panose="05000000000000000000" pitchFamily="2" charset="2"/>
              <a:buChar char="§"/>
            </a:pPr>
            <a:r>
              <a:rPr lang="en-US" dirty="0"/>
              <a:t>Applies to domestic airlines on all flights and foreign airlines on flights to or from the United States. </a:t>
            </a:r>
          </a:p>
          <a:p>
            <a:pPr lvl="0" defTabSz="914400">
              <a:spcBef>
                <a:spcPts val="0"/>
              </a:spcBef>
              <a:buFont typeface="Wingdings" panose="05000000000000000000" pitchFamily="2" charset="2"/>
              <a:buChar char="§"/>
            </a:pPr>
            <a:endParaRPr lang="en-US" dirty="0"/>
          </a:p>
        </p:txBody>
      </p:sp>
      <p:sp>
        <p:nvSpPr>
          <p:cNvPr id="3" name="Title 2">
            <a:extLst>
              <a:ext uri="{FF2B5EF4-FFF2-40B4-BE49-F238E27FC236}">
                <a16:creationId xmlns:a16="http://schemas.microsoft.com/office/drawing/2014/main" id="{3A0276C7-4AB6-518F-3368-21800AEA0513}"/>
              </a:ext>
            </a:extLst>
          </p:cNvPr>
          <p:cNvSpPr>
            <a:spLocks noGrp="1"/>
          </p:cNvSpPr>
          <p:nvPr>
            <p:ph type="title"/>
          </p:nvPr>
        </p:nvSpPr>
        <p:spPr/>
        <p:txBody>
          <a:bodyPr/>
          <a:lstStyle/>
          <a:p>
            <a:r>
              <a:rPr lang="en-US" sz="4000" dirty="0">
                <a:solidFill>
                  <a:srgbClr val="223348"/>
                </a:solidFill>
              </a:rPr>
              <a:t>Air Carrier Access Act (ACAA)</a:t>
            </a:r>
            <a:endParaRPr lang="en-US" sz="4000" dirty="0">
              <a:solidFill>
                <a:srgbClr val="223348"/>
              </a:solidFill>
              <a:latin typeface="+mj-lt"/>
            </a:endParaRPr>
          </a:p>
        </p:txBody>
      </p:sp>
    </p:spTree>
    <p:extLst>
      <p:ext uri="{BB962C8B-B14F-4D97-AF65-F5344CB8AC3E}">
        <p14:creationId xmlns:p14="http://schemas.microsoft.com/office/powerpoint/2010/main" val="3454643538"/>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2E4BBA-4053-4EBC-976A-91CD4B2BC96D}"/>
              </a:ext>
            </a:extLst>
          </p:cNvPr>
          <p:cNvSpPr>
            <a:spLocks noGrp="1"/>
          </p:cNvSpPr>
          <p:nvPr>
            <p:ph idx="1"/>
          </p:nvPr>
        </p:nvSpPr>
        <p:spPr/>
        <p:txBody>
          <a:bodyPr/>
          <a:lstStyle/>
          <a:p>
            <a:pPr>
              <a:buFont typeface="Wingdings" panose="05000000000000000000" pitchFamily="2" charset="2"/>
              <a:buChar char="§"/>
            </a:pPr>
            <a:r>
              <a:rPr lang="en-US" dirty="0"/>
              <a:t>The Americans with Disabilities Act (ADA), which passed four years after the ACAA, explicitly does not apply to commercial air travel. </a:t>
            </a:r>
          </a:p>
          <a:p>
            <a:pPr lvl="1">
              <a:buFont typeface="Wingdings" panose="05000000000000000000" pitchFamily="2" charset="2"/>
              <a:buChar char="§"/>
            </a:pPr>
            <a:r>
              <a:rPr lang="en-US" dirty="0"/>
              <a:t>The definition of public transportation [42 USC Section 12141(2)] excludes “transportation by aircraft.”</a:t>
            </a:r>
          </a:p>
          <a:p>
            <a:pPr>
              <a:buFont typeface="Wingdings" panose="05000000000000000000" pitchFamily="2" charset="2"/>
              <a:buChar char="§"/>
            </a:pPr>
            <a:r>
              <a:rPr lang="en-US" dirty="0"/>
              <a:t>The ADA does apply to airports. </a:t>
            </a:r>
          </a:p>
        </p:txBody>
      </p:sp>
      <p:sp>
        <p:nvSpPr>
          <p:cNvPr id="3" name="Title 2">
            <a:extLst>
              <a:ext uri="{FF2B5EF4-FFF2-40B4-BE49-F238E27FC236}">
                <a16:creationId xmlns:a16="http://schemas.microsoft.com/office/drawing/2014/main" id="{F48782A9-BAEC-4A24-86EE-FCBBC745C064}"/>
              </a:ext>
            </a:extLst>
          </p:cNvPr>
          <p:cNvSpPr>
            <a:spLocks noGrp="1"/>
          </p:cNvSpPr>
          <p:nvPr>
            <p:ph type="title"/>
          </p:nvPr>
        </p:nvSpPr>
        <p:spPr>
          <a:xfrm>
            <a:off x="457200" y="372337"/>
            <a:ext cx="8229594" cy="1001948"/>
          </a:xfrm>
        </p:spPr>
        <p:txBody>
          <a:bodyPr/>
          <a:lstStyle/>
          <a:p>
            <a:r>
              <a:rPr lang="en-US" sz="4000" dirty="0"/>
              <a:t>Americans with Disabilities Act &amp; Air Travel </a:t>
            </a:r>
          </a:p>
        </p:txBody>
      </p:sp>
    </p:spTree>
    <p:extLst>
      <p:ext uri="{BB962C8B-B14F-4D97-AF65-F5344CB8AC3E}">
        <p14:creationId xmlns:p14="http://schemas.microsoft.com/office/powerpoint/2010/main" val="2826311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3E26B8-831F-4147-B44C-F33D13C400C6}"/>
              </a:ext>
            </a:extLst>
          </p:cNvPr>
          <p:cNvSpPr>
            <a:spLocks noGrp="1"/>
          </p:cNvSpPr>
          <p:nvPr>
            <p:ph idx="1"/>
          </p:nvPr>
        </p:nvSpPr>
        <p:spPr/>
        <p:txBody>
          <a:bodyPr>
            <a:normAutofit fontScale="92500" lnSpcReduction="10000"/>
          </a:bodyPr>
          <a:lstStyle/>
          <a:p>
            <a:pPr>
              <a:buFont typeface="Wingdings" panose="05000000000000000000" pitchFamily="2" charset="2"/>
              <a:buChar char="§"/>
            </a:pPr>
            <a:r>
              <a:rPr lang="en-US" dirty="0"/>
              <a:t>Right to:</a:t>
            </a:r>
          </a:p>
          <a:p>
            <a:pPr lvl="1"/>
            <a:r>
              <a:rPr lang="en-US" dirty="0"/>
              <a:t>Be treated with dignity and respect</a:t>
            </a:r>
          </a:p>
          <a:p>
            <a:pPr lvl="1"/>
            <a:r>
              <a:rPr lang="en-US" dirty="0"/>
              <a:t>Receive information about services, in an accessible format</a:t>
            </a:r>
          </a:p>
          <a:p>
            <a:pPr lvl="1"/>
            <a:r>
              <a:rPr lang="en-US" dirty="0"/>
              <a:t>Assistance in the airport and on the aircraft</a:t>
            </a:r>
          </a:p>
          <a:p>
            <a:pPr lvl="1"/>
            <a:r>
              <a:rPr lang="en-US" dirty="0"/>
              <a:t>Travel with an assistive device and service animal</a:t>
            </a:r>
          </a:p>
          <a:p>
            <a:pPr lvl="1"/>
            <a:r>
              <a:rPr lang="en-US" dirty="0"/>
              <a:t>Receive seating accommodations</a:t>
            </a:r>
          </a:p>
          <a:p>
            <a:pPr lvl="1"/>
            <a:r>
              <a:rPr lang="en-US" dirty="0"/>
              <a:t>Accessible aircraft features (when required)</a:t>
            </a:r>
          </a:p>
          <a:p>
            <a:pPr lvl="1"/>
            <a:r>
              <a:rPr lang="en-US" dirty="0"/>
              <a:t>Resolution of a disability-related issue</a:t>
            </a:r>
          </a:p>
        </p:txBody>
      </p:sp>
      <p:sp>
        <p:nvSpPr>
          <p:cNvPr id="3" name="Title 2">
            <a:extLst>
              <a:ext uri="{FF2B5EF4-FFF2-40B4-BE49-F238E27FC236}">
                <a16:creationId xmlns:a16="http://schemas.microsoft.com/office/drawing/2014/main" id="{7FDCF758-B064-8B41-B449-4363E9C92D5F}"/>
              </a:ext>
            </a:extLst>
          </p:cNvPr>
          <p:cNvSpPr>
            <a:spLocks noGrp="1"/>
          </p:cNvSpPr>
          <p:nvPr>
            <p:ph type="title"/>
          </p:nvPr>
        </p:nvSpPr>
        <p:spPr/>
        <p:txBody>
          <a:bodyPr/>
          <a:lstStyle/>
          <a:p>
            <a:r>
              <a:rPr lang="en-US" sz="4000" dirty="0"/>
              <a:t>DOT Passenger Bill of Rights</a:t>
            </a:r>
          </a:p>
        </p:txBody>
      </p:sp>
    </p:spTree>
    <p:extLst>
      <p:ext uri="{BB962C8B-B14F-4D97-AF65-F5344CB8AC3E}">
        <p14:creationId xmlns:p14="http://schemas.microsoft.com/office/powerpoint/2010/main" val="3044675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603BE-5969-E7AF-EF48-3CCCEC4D38A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59682A-8A64-5884-FF2D-390344A66E9A}"/>
              </a:ext>
            </a:extLst>
          </p:cNvPr>
          <p:cNvSpPr>
            <a:spLocks noGrp="1"/>
          </p:cNvSpPr>
          <p:nvPr>
            <p:ph idx="1"/>
          </p:nvPr>
        </p:nvSpPr>
        <p:spPr>
          <a:xfrm>
            <a:off x="457200" y="1600200"/>
            <a:ext cx="8229594" cy="4379385"/>
          </a:xfrm>
        </p:spPr>
        <p:txBody>
          <a:bodyPr>
            <a:normAutofit/>
          </a:bodyPr>
          <a:lstStyle/>
          <a:p>
            <a:r>
              <a:rPr lang="en-US" sz="2400" dirty="0"/>
              <a:t>Passengers who self-identify as needing help must receive prompt and timely assistance from trained airline personnel or contractors. </a:t>
            </a:r>
          </a:p>
          <a:p>
            <a:r>
              <a:rPr lang="en-US" sz="2400" dirty="0"/>
              <a:t>Requirements to provide assistance begin at the curb. Help is  is available for any connecting flights and upon arrival at your final destination. </a:t>
            </a:r>
          </a:p>
          <a:p>
            <a:r>
              <a:rPr lang="en-US" sz="2400" dirty="0"/>
              <a:t>If time allows, assistance can include stopping at a restroom.</a:t>
            </a:r>
          </a:p>
        </p:txBody>
      </p:sp>
      <p:sp>
        <p:nvSpPr>
          <p:cNvPr id="3" name="Title 2">
            <a:extLst>
              <a:ext uri="{FF2B5EF4-FFF2-40B4-BE49-F238E27FC236}">
                <a16:creationId xmlns:a16="http://schemas.microsoft.com/office/drawing/2014/main" id="{4EC4FF0E-6A3E-F3E3-8842-B8EB57452026}"/>
              </a:ext>
            </a:extLst>
          </p:cNvPr>
          <p:cNvSpPr>
            <a:spLocks noGrp="1"/>
          </p:cNvSpPr>
          <p:nvPr>
            <p:ph type="title"/>
          </p:nvPr>
        </p:nvSpPr>
        <p:spPr/>
        <p:txBody>
          <a:bodyPr/>
          <a:lstStyle/>
          <a:p>
            <a:r>
              <a:rPr lang="en-US" sz="4000" dirty="0">
                <a:solidFill>
                  <a:schemeClr val="tx1"/>
                </a:solidFill>
                <a:latin typeface="+mj-lt"/>
              </a:rPr>
              <a:t>Assistance in the Airport</a:t>
            </a:r>
          </a:p>
        </p:txBody>
      </p:sp>
    </p:spTree>
    <p:extLst>
      <p:ext uri="{BB962C8B-B14F-4D97-AF65-F5344CB8AC3E}">
        <p14:creationId xmlns:p14="http://schemas.microsoft.com/office/powerpoint/2010/main" val="1642699074"/>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E35A0-05E0-B07F-2E07-5220381FAEA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758378-F2BF-78E5-76E2-6C1BBB3A0CE2}"/>
              </a:ext>
            </a:extLst>
          </p:cNvPr>
          <p:cNvSpPr>
            <a:spLocks noGrp="1"/>
          </p:cNvSpPr>
          <p:nvPr>
            <p:ph idx="1"/>
          </p:nvPr>
        </p:nvSpPr>
        <p:spPr>
          <a:xfrm>
            <a:off x="457200" y="1600200"/>
            <a:ext cx="8229594" cy="4379385"/>
          </a:xfrm>
        </p:spPr>
        <p:txBody>
          <a:bodyPr>
            <a:normAutofit/>
          </a:bodyPr>
          <a:lstStyle/>
          <a:p>
            <a:r>
              <a:rPr lang="en-US" sz="2400" dirty="0"/>
              <a:t>Opportunity to preboard.</a:t>
            </a:r>
          </a:p>
          <a:p>
            <a:r>
              <a:rPr lang="en-US" sz="2400" dirty="0"/>
              <a:t>Receive assistance in boarding and deplaning from airline personnel or contractors. </a:t>
            </a:r>
          </a:p>
          <a:p>
            <a:pPr lvl="1"/>
            <a:r>
              <a:rPr lang="en-US" sz="2000" dirty="0"/>
              <a:t>NEW training requirements are currently slated to go into effect next June!</a:t>
            </a:r>
          </a:p>
          <a:p>
            <a:r>
              <a:rPr lang="en-US" sz="2400" dirty="0"/>
              <a:t>Assistance using an on-board wheelchair to reach the lavatory.</a:t>
            </a:r>
          </a:p>
          <a:p>
            <a:r>
              <a:rPr lang="en-US" sz="2400" dirty="0"/>
              <a:t>Help in stowing and retrieving any assistive devices, including canes, crutches, or other items.</a:t>
            </a:r>
          </a:p>
        </p:txBody>
      </p:sp>
      <p:sp>
        <p:nvSpPr>
          <p:cNvPr id="3" name="Title 2">
            <a:extLst>
              <a:ext uri="{FF2B5EF4-FFF2-40B4-BE49-F238E27FC236}">
                <a16:creationId xmlns:a16="http://schemas.microsoft.com/office/drawing/2014/main" id="{B16AAC49-6FD3-A1C0-E69D-0246117C0522}"/>
              </a:ext>
            </a:extLst>
          </p:cNvPr>
          <p:cNvSpPr>
            <a:spLocks noGrp="1"/>
          </p:cNvSpPr>
          <p:nvPr>
            <p:ph type="title"/>
          </p:nvPr>
        </p:nvSpPr>
        <p:spPr/>
        <p:txBody>
          <a:bodyPr/>
          <a:lstStyle/>
          <a:p>
            <a:r>
              <a:rPr lang="en-US" sz="4000" dirty="0">
                <a:solidFill>
                  <a:schemeClr val="tx1"/>
                </a:solidFill>
                <a:latin typeface="+mj-lt"/>
              </a:rPr>
              <a:t>Assistance on the Aircraft</a:t>
            </a:r>
          </a:p>
        </p:txBody>
      </p:sp>
    </p:spTree>
    <p:extLst>
      <p:ext uri="{BB962C8B-B14F-4D97-AF65-F5344CB8AC3E}">
        <p14:creationId xmlns:p14="http://schemas.microsoft.com/office/powerpoint/2010/main" val="3320782934"/>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78E4B-A1AC-393B-C87A-493027997E9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591B34-F7CD-4F5F-D7CB-702FF4D55CF8}"/>
              </a:ext>
            </a:extLst>
          </p:cNvPr>
          <p:cNvSpPr>
            <a:spLocks noGrp="1"/>
          </p:cNvSpPr>
          <p:nvPr>
            <p:ph idx="1"/>
          </p:nvPr>
        </p:nvSpPr>
        <p:spPr>
          <a:xfrm>
            <a:off x="457200" y="1600200"/>
            <a:ext cx="8229594" cy="4379385"/>
          </a:xfrm>
        </p:spPr>
        <p:txBody>
          <a:bodyPr>
            <a:normAutofit/>
          </a:bodyPr>
          <a:lstStyle/>
          <a:p>
            <a:r>
              <a:rPr lang="en-US" sz="2400" dirty="0"/>
              <a:t>Does NOT count against the number of items you can carry on the airplane. </a:t>
            </a:r>
          </a:p>
          <a:p>
            <a:r>
              <a:rPr lang="en-US" sz="2400" dirty="0"/>
              <a:t>Priority in-cabin stowage in either a closet or strapped to a seat.</a:t>
            </a:r>
          </a:p>
          <a:p>
            <a:pPr lvl="1"/>
            <a:r>
              <a:rPr lang="en-US" sz="2000" dirty="0"/>
              <a:t>Manual wheelchair</a:t>
            </a:r>
          </a:p>
          <a:p>
            <a:pPr lvl="1"/>
            <a:r>
              <a:rPr lang="en-US" sz="2000" dirty="0"/>
              <a:t>Can remove tires and other items to help chair fit in closet if no tools are needed to do so.</a:t>
            </a:r>
          </a:p>
          <a:p>
            <a:r>
              <a:rPr lang="en-US" sz="2000" dirty="0"/>
              <a:t>Power wheelchairs must be accepted as long as they will fit in the cargo compartment and meet other safety requirements. </a:t>
            </a:r>
          </a:p>
          <a:p>
            <a:pPr lvl="1"/>
            <a:r>
              <a:rPr lang="en-US" sz="2000" dirty="0"/>
              <a:t>If you have a device with a lithium battery, contact your airline prior to day of travel if you have questions.</a:t>
            </a:r>
          </a:p>
        </p:txBody>
      </p:sp>
      <p:sp>
        <p:nvSpPr>
          <p:cNvPr id="3" name="Title 2">
            <a:extLst>
              <a:ext uri="{FF2B5EF4-FFF2-40B4-BE49-F238E27FC236}">
                <a16:creationId xmlns:a16="http://schemas.microsoft.com/office/drawing/2014/main" id="{BFEBC2A6-4A2F-893E-893D-A1D51DF9AA95}"/>
              </a:ext>
            </a:extLst>
          </p:cNvPr>
          <p:cNvSpPr>
            <a:spLocks noGrp="1"/>
          </p:cNvSpPr>
          <p:nvPr>
            <p:ph type="title"/>
          </p:nvPr>
        </p:nvSpPr>
        <p:spPr/>
        <p:txBody>
          <a:bodyPr/>
          <a:lstStyle/>
          <a:p>
            <a:r>
              <a:rPr lang="en-US" sz="4000" dirty="0">
                <a:solidFill>
                  <a:schemeClr val="tx1"/>
                </a:solidFill>
                <a:latin typeface="+mj-lt"/>
              </a:rPr>
              <a:t>Traveling with a </a:t>
            </a:r>
            <a:r>
              <a:rPr lang="en-US" sz="4000" dirty="0">
                <a:solidFill>
                  <a:schemeClr val="tx1"/>
                </a:solidFill>
              </a:rPr>
              <a:t>Wheelchair</a:t>
            </a:r>
            <a:endParaRPr lang="en-US" sz="4000" dirty="0">
              <a:solidFill>
                <a:schemeClr val="tx1"/>
              </a:solidFill>
              <a:latin typeface="+mj-lt"/>
            </a:endParaRPr>
          </a:p>
        </p:txBody>
      </p:sp>
    </p:spTree>
    <p:extLst>
      <p:ext uri="{BB962C8B-B14F-4D97-AF65-F5344CB8AC3E}">
        <p14:creationId xmlns:p14="http://schemas.microsoft.com/office/powerpoint/2010/main" val="385309077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350AF-76B7-BEE5-BB58-6981E7F83E0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7BBB1F-6A77-7A1B-C688-8BBC9C9A5BE0}"/>
              </a:ext>
            </a:extLst>
          </p:cNvPr>
          <p:cNvSpPr>
            <a:spLocks noGrp="1"/>
          </p:cNvSpPr>
          <p:nvPr>
            <p:ph idx="1"/>
          </p:nvPr>
        </p:nvSpPr>
        <p:spPr>
          <a:xfrm>
            <a:off x="457200" y="1516117"/>
            <a:ext cx="8229594" cy="4379385"/>
          </a:xfrm>
        </p:spPr>
        <p:txBody>
          <a:bodyPr>
            <a:normAutofit lnSpcReduction="10000"/>
          </a:bodyPr>
          <a:lstStyle/>
          <a:p>
            <a:r>
              <a:rPr lang="en-US" sz="2400" dirty="0"/>
              <a:t>If you check a wheelchair or scooter, the airline must provide a written notice that you have the right to contact a complaint resolution officer (CRO), how to contact a CRO, and the right to file a claim if your device is mishandled.</a:t>
            </a:r>
          </a:p>
          <a:p>
            <a:pPr lvl="1"/>
            <a:r>
              <a:rPr lang="en-US" sz="2000" dirty="0"/>
              <a:t>Mishandled: lost, delayed, damaged, stolen</a:t>
            </a:r>
          </a:p>
          <a:p>
            <a:r>
              <a:rPr lang="en-US" sz="2400" dirty="0"/>
              <a:t>You must be notified before the aircraft door closes whether your device has been loaded on the aircraft. If it hasn’t been loaded or won’t fit, you must be offered the opportunity to deplane and be rebooked on the next flight on either that airline or a partner airline. </a:t>
            </a:r>
          </a:p>
          <a:p>
            <a:r>
              <a:rPr lang="en-US" sz="2400" dirty="0"/>
              <a:t>You must be notified before you deplane as to whether your device was unloaded. </a:t>
            </a:r>
          </a:p>
        </p:txBody>
      </p:sp>
      <p:sp>
        <p:nvSpPr>
          <p:cNvPr id="3" name="Title 2">
            <a:extLst>
              <a:ext uri="{FF2B5EF4-FFF2-40B4-BE49-F238E27FC236}">
                <a16:creationId xmlns:a16="http://schemas.microsoft.com/office/drawing/2014/main" id="{B7356B50-DBFF-8CB0-E509-A1F203E09851}"/>
              </a:ext>
            </a:extLst>
          </p:cNvPr>
          <p:cNvSpPr>
            <a:spLocks noGrp="1"/>
          </p:cNvSpPr>
          <p:nvPr>
            <p:ph type="title"/>
          </p:nvPr>
        </p:nvSpPr>
        <p:spPr/>
        <p:txBody>
          <a:bodyPr/>
          <a:lstStyle/>
          <a:p>
            <a:r>
              <a:rPr lang="en-US" sz="4000" dirty="0">
                <a:solidFill>
                  <a:schemeClr val="tx1"/>
                </a:solidFill>
              </a:rPr>
              <a:t>Traveling with a Wheelchair</a:t>
            </a:r>
            <a:endParaRPr lang="en-US" sz="4000" dirty="0">
              <a:solidFill>
                <a:schemeClr val="tx1"/>
              </a:solidFill>
              <a:latin typeface="+mj-lt"/>
            </a:endParaRPr>
          </a:p>
        </p:txBody>
      </p:sp>
    </p:spTree>
    <p:extLst>
      <p:ext uri="{BB962C8B-B14F-4D97-AF65-F5344CB8AC3E}">
        <p14:creationId xmlns:p14="http://schemas.microsoft.com/office/powerpoint/2010/main" val="593570110"/>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59AC1-0338-C410-DD6A-C92C9AD1F50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47C2E37-B390-8551-CC06-DE4885A556B1}"/>
              </a:ext>
            </a:extLst>
          </p:cNvPr>
          <p:cNvSpPr>
            <a:spLocks noGrp="1"/>
          </p:cNvSpPr>
          <p:nvPr>
            <p:ph idx="1"/>
          </p:nvPr>
        </p:nvSpPr>
        <p:spPr>
          <a:xfrm>
            <a:off x="457200" y="1513489"/>
            <a:ext cx="8434552" cy="4455585"/>
          </a:xfrm>
        </p:spPr>
        <p:txBody>
          <a:bodyPr>
            <a:normAutofit fontScale="92500" lnSpcReduction="20000"/>
          </a:bodyPr>
          <a:lstStyle/>
          <a:p>
            <a:r>
              <a:rPr lang="en-US" sz="2400" dirty="0"/>
              <a:t>Your wheelchair must be returned to you in the same condition in which it was received by the airline.</a:t>
            </a:r>
          </a:p>
          <a:p>
            <a:r>
              <a:rPr lang="en-US" sz="2400" dirty="0"/>
              <a:t>When the airline or you notices that your device has been damaged, you must be immediately notified in writing of your right to file a claim with the airline, receive a loaner device, choose the repair vendor, and talk with a CRO.</a:t>
            </a:r>
          </a:p>
          <a:p>
            <a:r>
              <a:rPr lang="en-US" sz="2400" dirty="0"/>
              <a:t>If your device is delayed, it must be returned within 24 hours for domestic flights.</a:t>
            </a:r>
          </a:p>
          <a:p>
            <a:r>
              <a:rPr lang="en-US" sz="2400" dirty="0"/>
              <a:t>If your device is lost, damaged, or stolen, you must be given a reasonable time to inspect it and file a claim. </a:t>
            </a:r>
          </a:p>
          <a:p>
            <a:r>
              <a:rPr lang="en-US" sz="2400" dirty="0"/>
              <a:t>If repair or replacement is needed, the device must be promptly repaired or replaced with a device of equivalent or greater function and safety. If you choose your own vendor, the airline must also pay for transporting the device. </a:t>
            </a:r>
          </a:p>
        </p:txBody>
      </p:sp>
      <p:sp>
        <p:nvSpPr>
          <p:cNvPr id="3" name="Title 2">
            <a:extLst>
              <a:ext uri="{FF2B5EF4-FFF2-40B4-BE49-F238E27FC236}">
                <a16:creationId xmlns:a16="http://schemas.microsoft.com/office/drawing/2014/main" id="{E3283B3D-E5AF-94B9-750C-E9FA0C01D4FC}"/>
              </a:ext>
            </a:extLst>
          </p:cNvPr>
          <p:cNvSpPr>
            <a:spLocks noGrp="1"/>
          </p:cNvSpPr>
          <p:nvPr>
            <p:ph type="title"/>
          </p:nvPr>
        </p:nvSpPr>
        <p:spPr/>
        <p:txBody>
          <a:bodyPr/>
          <a:lstStyle/>
          <a:p>
            <a:r>
              <a:rPr lang="en-US" sz="4000" dirty="0">
                <a:solidFill>
                  <a:schemeClr val="tx1"/>
                </a:solidFill>
              </a:rPr>
              <a:t>Mishandled Wheelchair</a:t>
            </a:r>
            <a:endParaRPr lang="en-US" sz="4000" dirty="0">
              <a:solidFill>
                <a:schemeClr val="tx1"/>
              </a:solidFill>
              <a:latin typeface="+mj-lt"/>
            </a:endParaRPr>
          </a:p>
        </p:txBody>
      </p:sp>
    </p:spTree>
    <p:extLst>
      <p:ext uri="{BB962C8B-B14F-4D97-AF65-F5344CB8AC3E}">
        <p14:creationId xmlns:p14="http://schemas.microsoft.com/office/powerpoint/2010/main" val="1917410329"/>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88E94-B978-3C8A-ADE5-3A2A92227F6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6528D0-B029-20D4-DF4A-1ED71DA6D360}"/>
              </a:ext>
            </a:extLst>
          </p:cNvPr>
          <p:cNvSpPr>
            <a:spLocks noGrp="1"/>
          </p:cNvSpPr>
          <p:nvPr>
            <p:ph idx="1"/>
          </p:nvPr>
        </p:nvSpPr>
        <p:spPr>
          <a:xfrm>
            <a:off x="457200" y="1600200"/>
            <a:ext cx="8229594" cy="4379385"/>
          </a:xfrm>
        </p:spPr>
        <p:txBody>
          <a:bodyPr>
            <a:normAutofit/>
          </a:bodyPr>
          <a:lstStyle/>
          <a:p>
            <a:r>
              <a:rPr lang="en-US" sz="2400" dirty="0"/>
              <a:t>A service animal is a dog. No breed restrictions.</a:t>
            </a:r>
          </a:p>
          <a:p>
            <a:r>
              <a:rPr lang="en-US" sz="2400" dirty="0"/>
              <a:t>Airlines are not required to accommodate animals that are too large or heavy in the cabin. </a:t>
            </a:r>
          </a:p>
          <a:p>
            <a:r>
              <a:rPr lang="en-US" sz="2400" dirty="0"/>
              <a:t>Self-trained service animals are allowed.</a:t>
            </a:r>
          </a:p>
          <a:p>
            <a:r>
              <a:rPr lang="en-US" sz="2400" dirty="0"/>
              <a:t>Airlines may ask if the animal is required due to a disability and what work or task the animal has been trained to perform. </a:t>
            </a:r>
          </a:p>
          <a:p>
            <a:r>
              <a:rPr lang="en-US" sz="2400" dirty="0"/>
              <a:t>Airlines may require service animal users to provide DOT’s service animal forms up to 48 hours prior to travel. </a:t>
            </a:r>
          </a:p>
          <a:p>
            <a:pPr>
              <a:buFont typeface="Wingdings" panose="05000000000000000000" pitchFamily="2" charset="2"/>
              <a:buChar char="§"/>
            </a:pPr>
            <a:endParaRPr lang="en-US" sz="2400" b="1" dirty="0"/>
          </a:p>
        </p:txBody>
      </p:sp>
      <p:sp>
        <p:nvSpPr>
          <p:cNvPr id="3" name="Title 2">
            <a:extLst>
              <a:ext uri="{FF2B5EF4-FFF2-40B4-BE49-F238E27FC236}">
                <a16:creationId xmlns:a16="http://schemas.microsoft.com/office/drawing/2014/main" id="{A7DC7AD1-009F-7DC3-48B6-4E9BA0045D26}"/>
              </a:ext>
            </a:extLst>
          </p:cNvPr>
          <p:cNvSpPr>
            <a:spLocks noGrp="1"/>
          </p:cNvSpPr>
          <p:nvPr>
            <p:ph type="title"/>
          </p:nvPr>
        </p:nvSpPr>
        <p:spPr>
          <a:xfrm>
            <a:off x="457200" y="377441"/>
            <a:ext cx="8229594" cy="1001948"/>
          </a:xfrm>
        </p:spPr>
        <p:txBody>
          <a:bodyPr/>
          <a:lstStyle/>
          <a:p>
            <a:r>
              <a:rPr lang="en-US" sz="4000" dirty="0">
                <a:solidFill>
                  <a:schemeClr val="tx1"/>
                </a:solidFill>
              </a:rPr>
              <a:t>Traveling with a Service Animal</a:t>
            </a:r>
            <a:endParaRPr lang="en-US" sz="4000" dirty="0">
              <a:solidFill>
                <a:schemeClr val="tx1"/>
              </a:solidFill>
              <a:latin typeface="+mj-lt"/>
            </a:endParaRPr>
          </a:p>
        </p:txBody>
      </p:sp>
    </p:spTree>
    <p:extLst>
      <p:ext uri="{BB962C8B-B14F-4D97-AF65-F5344CB8AC3E}">
        <p14:creationId xmlns:p14="http://schemas.microsoft.com/office/powerpoint/2010/main" val="3713847499"/>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CD025-91C9-CE5C-A128-514F26DE4F4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7BB697-7D0F-F953-7AD0-A6A4A1EAF6BA}"/>
              </a:ext>
            </a:extLst>
          </p:cNvPr>
          <p:cNvSpPr>
            <a:spLocks noGrp="1"/>
          </p:cNvSpPr>
          <p:nvPr>
            <p:ph idx="1"/>
          </p:nvPr>
        </p:nvSpPr>
        <p:spPr>
          <a:xfrm>
            <a:off x="457200" y="1600200"/>
            <a:ext cx="8229594" cy="4379385"/>
          </a:xfrm>
        </p:spPr>
        <p:txBody>
          <a:bodyPr>
            <a:normAutofit/>
          </a:bodyPr>
          <a:lstStyle/>
          <a:p>
            <a:r>
              <a:rPr lang="en-US" sz="2400" dirty="0"/>
              <a:t>Airlines are required to provide you with seating accommodations needed due to a disability but only in your class of service. </a:t>
            </a:r>
          </a:p>
          <a:p>
            <a:r>
              <a:rPr lang="en-US" sz="2400" dirty="0"/>
              <a:t>Bulkhead seating is available for individuals with a service animal or a fused or immobilized leg. </a:t>
            </a:r>
          </a:p>
          <a:p>
            <a:r>
              <a:rPr lang="en-US" sz="2400" dirty="0"/>
              <a:t>An adjoining seat must be provided if you are traveling with a personal care attendant who will help you with a task not required to be completed by airline personnel, such as providing help with eating. </a:t>
            </a:r>
          </a:p>
        </p:txBody>
      </p:sp>
      <p:sp>
        <p:nvSpPr>
          <p:cNvPr id="3" name="Title 2">
            <a:extLst>
              <a:ext uri="{FF2B5EF4-FFF2-40B4-BE49-F238E27FC236}">
                <a16:creationId xmlns:a16="http://schemas.microsoft.com/office/drawing/2014/main" id="{CB67B285-CC92-17A2-5D89-212816250D41}"/>
              </a:ext>
            </a:extLst>
          </p:cNvPr>
          <p:cNvSpPr>
            <a:spLocks noGrp="1"/>
          </p:cNvSpPr>
          <p:nvPr>
            <p:ph type="title"/>
          </p:nvPr>
        </p:nvSpPr>
        <p:spPr/>
        <p:txBody>
          <a:bodyPr/>
          <a:lstStyle/>
          <a:p>
            <a:r>
              <a:rPr lang="en-US" sz="4000" dirty="0">
                <a:solidFill>
                  <a:schemeClr val="tx1"/>
                </a:solidFill>
                <a:latin typeface="+mj-lt"/>
              </a:rPr>
              <a:t>Seating Accommodations</a:t>
            </a:r>
          </a:p>
        </p:txBody>
      </p:sp>
    </p:spTree>
    <p:extLst>
      <p:ext uri="{BB962C8B-B14F-4D97-AF65-F5344CB8AC3E}">
        <p14:creationId xmlns:p14="http://schemas.microsoft.com/office/powerpoint/2010/main" val="1886984768"/>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6E8EA-B132-3874-73BD-F1BF069E561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0FE202-FE7B-E2AA-DB7A-4E57AD521E78}"/>
              </a:ext>
            </a:extLst>
          </p:cNvPr>
          <p:cNvSpPr>
            <a:spLocks noGrp="1"/>
          </p:cNvSpPr>
          <p:nvPr>
            <p:ph idx="1"/>
          </p:nvPr>
        </p:nvSpPr>
        <p:spPr>
          <a:xfrm>
            <a:off x="457200" y="1600200"/>
            <a:ext cx="8229594" cy="4379385"/>
          </a:xfrm>
        </p:spPr>
        <p:txBody>
          <a:bodyPr>
            <a:normAutofit/>
          </a:bodyPr>
          <a:lstStyle/>
          <a:p>
            <a:r>
              <a:rPr lang="en-US" sz="2400" dirty="0"/>
              <a:t>Ask for a CRO.</a:t>
            </a:r>
          </a:p>
          <a:p>
            <a:r>
              <a:rPr lang="en-US" sz="2400" dirty="0"/>
              <a:t>Call DOT Disability Hotline at 1-800-778-4838 (8:30 a.m.-5:00 p.m. ET Monday-Friday).</a:t>
            </a:r>
          </a:p>
          <a:p>
            <a:r>
              <a:rPr lang="en-US" sz="2400" dirty="0"/>
              <a:t>File a complaint directly with the airline.</a:t>
            </a:r>
          </a:p>
          <a:p>
            <a:r>
              <a:rPr lang="en-US" sz="2400" dirty="0"/>
              <a:t>File a complaint with DOT.</a:t>
            </a:r>
          </a:p>
          <a:p>
            <a:pPr lvl="1"/>
            <a:r>
              <a:rPr lang="en-US" sz="2400" dirty="0"/>
              <a:t>Online: </a:t>
            </a:r>
            <a:r>
              <a:rPr lang="en-US" sz="2400" dirty="0">
                <a:hlinkClick r:id="rId3"/>
              </a:rPr>
              <a:t>https://secure.dot.gov/air-travel-complaint</a:t>
            </a:r>
            <a:r>
              <a:rPr lang="en-US" sz="2400" dirty="0"/>
              <a:t>. </a:t>
            </a:r>
          </a:p>
          <a:p>
            <a:pPr lvl="1"/>
            <a:r>
              <a:rPr lang="en-US" sz="2400" dirty="0"/>
              <a:t>May also be emailed or mailed.</a:t>
            </a:r>
          </a:p>
          <a:p>
            <a:r>
              <a:rPr lang="en-US" sz="2400" dirty="0"/>
              <a:t>No private right of action. </a:t>
            </a:r>
          </a:p>
          <a:p>
            <a:pPr>
              <a:buFont typeface="Wingdings" panose="05000000000000000000" pitchFamily="2" charset="2"/>
              <a:buChar char="§"/>
            </a:pPr>
            <a:endParaRPr lang="en-US" sz="2400" b="1" dirty="0"/>
          </a:p>
        </p:txBody>
      </p:sp>
      <p:sp>
        <p:nvSpPr>
          <p:cNvPr id="3" name="Title 2">
            <a:extLst>
              <a:ext uri="{FF2B5EF4-FFF2-40B4-BE49-F238E27FC236}">
                <a16:creationId xmlns:a16="http://schemas.microsoft.com/office/drawing/2014/main" id="{426299E4-01D6-1C59-7678-BBE1B22AB109}"/>
              </a:ext>
            </a:extLst>
          </p:cNvPr>
          <p:cNvSpPr>
            <a:spLocks noGrp="1"/>
          </p:cNvSpPr>
          <p:nvPr>
            <p:ph type="title"/>
          </p:nvPr>
        </p:nvSpPr>
        <p:spPr/>
        <p:txBody>
          <a:bodyPr/>
          <a:lstStyle/>
          <a:p>
            <a:r>
              <a:rPr lang="en-US" sz="4000" dirty="0">
                <a:solidFill>
                  <a:schemeClr val="tx1"/>
                </a:solidFill>
              </a:rPr>
              <a:t>Remedies Available Under the ACAA</a:t>
            </a:r>
            <a:endParaRPr lang="en-US" sz="4000" dirty="0">
              <a:solidFill>
                <a:schemeClr val="tx1"/>
              </a:solidFill>
              <a:latin typeface="+mj-lt"/>
            </a:endParaRPr>
          </a:p>
        </p:txBody>
      </p:sp>
    </p:spTree>
    <p:extLst>
      <p:ext uri="{BB962C8B-B14F-4D97-AF65-F5344CB8AC3E}">
        <p14:creationId xmlns:p14="http://schemas.microsoft.com/office/powerpoint/2010/main" val="1286325904"/>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679D1-C118-43B3-2FCC-357EF8A7C1C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B7CEDA-B342-5769-184A-85D8427D48DA}"/>
              </a:ext>
            </a:extLst>
          </p:cNvPr>
          <p:cNvSpPr>
            <a:spLocks noGrp="1"/>
          </p:cNvSpPr>
          <p:nvPr>
            <p:ph idx="1"/>
          </p:nvPr>
        </p:nvSpPr>
        <p:spPr>
          <a:xfrm>
            <a:off x="457200" y="1600200"/>
            <a:ext cx="8229594" cy="4379385"/>
          </a:xfrm>
        </p:spPr>
        <p:txBody>
          <a:bodyPr>
            <a:normAutofit/>
          </a:bodyPr>
          <a:lstStyle/>
          <a:p>
            <a:r>
              <a:rPr lang="en-US" sz="2400" dirty="0"/>
              <a:t>The Minneapolis St. Paul airport has service animal relief areas at both of its terminals.</a:t>
            </a:r>
          </a:p>
          <a:p>
            <a:r>
              <a:rPr lang="en-US" sz="2400" dirty="0"/>
              <a:t>Terminal 1 and Terminal 2 have relief areas pre and post security. </a:t>
            </a:r>
          </a:p>
          <a:p>
            <a:r>
              <a:rPr lang="en-US" sz="2400" dirty="0"/>
              <a:t>For more information on service animal relief areas and other services, visit: </a:t>
            </a:r>
            <a:r>
              <a:rPr lang="en-US" sz="2400" dirty="0">
                <a:hlinkClick r:id="rId3"/>
              </a:rPr>
              <a:t>https://www.mspairport.com/airport/accessibility</a:t>
            </a:r>
            <a:r>
              <a:rPr lang="en-US" sz="2400" dirty="0"/>
              <a:t>. </a:t>
            </a:r>
          </a:p>
          <a:p>
            <a:pPr lvl="1"/>
            <a:r>
              <a:rPr lang="en-US" sz="2400" dirty="0"/>
              <a:t>MSP’s accessibility webpage includes information on accessible ground transportation, restrooms, and more.</a:t>
            </a:r>
          </a:p>
          <a:p>
            <a:pPr>
              <a:buFont typeface="Wingdings" panose="05000000000000000000" pitchFamily="2" charset="2"/>
              <a:buChar char="§"/>
            </a:pPr>
            <a:endParaRPr lang="en-US" sz="2400" b="1" dirty="0"/>
          </a:p>
        </p:txBody>
      </p:sp>
      <p:sp>
        <p:nvSpPr>
          <p:cNvPr id="3" name="Title 2">
            <a:extLst>
              <a:ext uri="{FF2B5EF4-FFF2-40B4-BE49-F238E27FC236}">
                <a16:creationId xmlns:a16="http://schemas.microsoft.com/office/drawing/2014/main" id="{2FB36576-7752-6C0E-ADF7-5219CC91D88B}"/>
              </a:ext>
            </a:extLst>
          </p:cNvPr>
          <p:cNvSpPr>
            <a:spLocks noGrp="1"/>
          </p:cNvSpPr>
          <p:nvPr>
            <p:ph type="title"/>
          </p:nvPr>
        </p:nvSpPr>
        <p:spPr/>
        <p:txBody>
          <a:bodyPr/>
          <a:lstStyle/>
          <a:p>
            <a:r>
              <a:rPr lang="en-US" sz="4000" dirty="0">
                <a:solidFill>
                  <a:schemeClr val="tx1"/>
                </a:solidFill>
              </a:rPr>
              <a:t>MSP Airport Disability Services</a:t>
            </a:r>
            <a:endParaRPr lang="en-US" sz="4000" dirty="0">
              <a:solidFill>
                <a:schemeClr val="tx1"/>
              </a:solidFill>
              <a:latin typeface="+mj-lt"/>
            </a:endParaRPr>
          </a:p>
        </p:txBody>
      </p:sp>
    </p:spTree>
    <p:extLst>
      <p:ext uri="{BB962C8B-B14F-4D97-AF65-F5344CB8AC3E}">
        <p14:creationId xmlns:p14="http://schemas.microsoft.com/office/powerpoint/2010/main" val="1431758359"/>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38798-50D4-CF62-07EA-69FB3A55B1C1}"/>
            </a:ext>
          </a:extLst>
        </p:cNvPr>
        <p:cNvGrpSpPr/>
        <p:nvPr/>
      </p:nvGrpSpPr>
      <p:grpSpPr>
        <a:xfrm>
          <a:off x="0" y="0"/>
          <a:ext cx="0" cy="0"/>
          <a:chOff x="0" y="0"/>
          <a:chExt cx="0" cy="0"/>
        </a:xfrm>
      </p:grpSpPr>
      <p:pic>
        <p:nvPicPr>
          <p:cNvPr id="5" name="Content Placeholder 4" descr="Person at airport">
            <a:extLst>
              <a:ext uri="{FF2B5EF4-FFF2-40B4-BE49-F238E27FC236}">
                <a16:creationId xmlns:a16="http://schemas.microsoft.com/office/drawing/2014/main" id="{8CBBF038-5989-FAED-4626-962F62E75961}"/>
              </a:ext>
            </a:extLst>
          </p:cNvPr>
          <p:cNvPicPr>
            <a:picLocks noGrp="1" noChangeAspect="1"/>
          </p:cNvPicPr>
          <p:nvPr>
            <p:ph idx="1"/>
          </p:nvPr>
        </p:nvPicPr>
        <p:blipFill>
          <a:blip r:embed="rId3"/>
          <a:stretch>
            <a:fillRect/>
          </a:stretch>
        </p:blipFill>
        <p:spPr>
          <a:xfrm>
            <a:off x="2419350" y="1551248"/>
            <a:ext cx="4000500" cy="2667000"/>
          </a:xfrm>
        </p:spPr>
      </p:pic>
      <p:sp>
        <p:nvSpPr>
          <p:cNvPr id="3" name="Title 2">
            <a:extLst>
              <a:ext uri="{FF2B5EF4-FFF2-40B4-BE49-F238E27FC236}">
                <a16:creationId xmlns:a16="http://schemas.microsoft.com/office/drawing/2014/main" id="{E69A07C9-103D-1AF4-462D-D18F11B15C29}"/>
              </a:ext>
            </a:extLst>
          </p:cNvPr>
          <p:cNvSpPr>
            <a:spLocks noGrp="1"/>
          </p:cNvSpPr>
          <p:nvPr>
            <p:ph type="title"/>
          </p:nvPr>
        </p:nvSpPr>
        <p:spPr>
          <a:xfrm>
            <a:off x="457200" y="363715"/>
            <a:ext cx="8229594" cy="1001948"/>
          </a:xfrm>
        </p:spPr>
        <p:txBody>
          <a:bodyPr/>
          <a:lstStyle/>
          <a:p>
            <a:r>
              <a:rPr lang="en-US" sz="4000" dirty="0">
                <a:solidFill>
                  <a:schemeClr val="tx1"/>
                </a:solidFill>
                <a:latin typeface="+mj-lt"/>
              </a:rPr>
              <a:t>Airline Cancellation &amp; </a:t>
            </a:r>
            <a:br>
              <a:rPr lang="en-US" sz="4000" dirty="0">
                <a:solidFill>
                  <a:schemeClr val="tx1"/>
                </a:solidFill>
                <a:latin typeface="+mj-lt"/>
              </a:rPr>
            </a:br>
            <a:r>
              <a:rPr lang="en-US" sz="4000" dirty="0">
                <a:solidFill>
                  <a:schemeClr val="tx1"/>
                </a:solidFill>
                <a:latin typeface="+mj-lt"/>
              </a:rPr>
              <a:t>Delay Dashboard</a:t>
            </a:r>
          </a:p>
        </p:txBody>
      </p:sp>
      <p:sp>
        <p:nvSpPr>
          <p:cNvPr id="8" name="TextBox 7">
            <a:extLst>
              <a:ext uri="{FF2B5EF4-FFF2-40B4-BE49-F238E27FC236}">
                <a16:creationId xmlns:a16="http://schemas.microsoft.com/office/drawing/2014/main" id="{1F5CF5E9-36C8-91B9-89E6-14EA92529EA6}"/>
              </a:ext>
            </a:extLst>
          </p:cNvPr>
          <p:cNvSpPr txBox="1"/>
          <p:nvPr/>
        </p:nvSpPr>
        <p:spPr>
          <a:xfrm>
            <a:off x="2133600" y="4403834"/>
            <a:ext cx="4572000" cy="1138773"/>
          </a:xfrm>
          <a:prstGeom prst="rect">
            <a:avLst/>
          </a:prstGeom>
          <a:noFill/>
        </p:spPr>
        <p:txBody>
          <a:bodyPr wrap="square" rtlCol="0">
            <a:spAutoFit/>
          </a:bodyPr>
          <a:lstStyle/>
          <a:p>
            <a:pPr algn="ctr"/>
            <a:r>
              <a:rPr lang="en-US" u="sng" dirty="0"/>
              <a:t>View Dashboard Here</a:t>
            </a:r>
            <a:r>
              <a:rPr lang="en-US" dirty="0"/>
              <a:t>:</a:t>
            </a:r>
          </a:p>
          <a:p>
            <a:endParaRPr lang="en-US" sz="1200" dirty="0"/>
          </a:p>
          <a:p>
            <a:pPr algn="ctr"/>
            <a:r>
              <a:rPr lang="en-US" dirty="0">
                <a:hlinkClick r:id="rId4"/>
              </a:rPr>
              <a:t>https://www.transportation.gov/airconsumer/airline-cancellation-delay-dashboard</a:t>
            </a:r>
            <a:r>
              <a:rPr lang="en-US" dirty="0"/>
              <a:t> </a:t>
            </a:r>
          </a:p>
        </p:txBody>
      </p:sp>
    </p:spTree>
    <p:extLst>
      <p:ext uri="{BB962C8B-B14F-4D97-AF65-F5344CB8AC3E}">
        <p14:creationId xmlns:p14="http://schemas.microsoft.com/office/powerpoint/2010/main" val="984379330"/>
      </p:ext>
    </p:extLst>
  </p:cSld>
  <p:clrMapOvr>
    <a:masterClrMapping/>
  </p:clrMapOvr>
  <p:transition spd="slow">
    <p:wipe/>
  </p:transition>
</p:sld>
</file>

<file path=ppt/theme/theme1.xml><?xml version="1.0" encoding="utf-8"?>
<a:theme xmlns:a="http://schemas.openxmlformats.org/drawingml/2006/main" name="Office Theme">
  <a:themeElements>
    <a:clrScheme name="PVA Theme">
      <a:dk1>
        <a:sysClr val="windowText" lastClr="000000"/>
      </a:dk1>
      <a:lt1>
        <a:sysClr val="window" lastClr="FFFFFF"/>
      </a:lt1>
      <a:dk2>
        <a:srgbClr val="B2282E"/>
      </a:dk2>
      <a:lt2>
        <a:srgbClr val="006098"/>
      </a:lt2>
      <a:accent1>
        <a:srgbClr val="B2282E"/>
      </a:accent1>
      <a:accent2>
        <a:srgbClr val="25344A"/>
      </a:accent2>
      <a:accent3>
        <a:srgbClr val="A5A5A5"/>
      </a:accent3>
      <a:accent4>
        <a:srgbClr val="000000"/>
      </a:accent4>
      <a:accent5>
        <a:srgbClr val="4BAC00"/>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5565</TotalTime>
  <Words>1629</Words>
  <Application>Microsoft Office PowerPoint</Application>
  <PresentationFormat>On-screen Show (4:3)</PresentationFormat>
  <Paragraphs>135</Paragraphs>
  <Slides>17</Slides>
  <Notes>16</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17</vt:i4>
      </vt:variant>
    </vt:vector>
  </HeadingPairs>
  <TitlesOfParts>
    <vt:vector size="24" baseType="lpstr">
      <vt:lpstr>Arial</vt:lpstr>
      <vt:lpstr>Calibri</vt:lpstr>
      <vt:lpstr>Courier New</vt:lpstr>
      <vt:lpstr>Wingdings</vt:lpstr>
      <vt:lpstr>Office Theme</vt:lpstr>
      <vt:lpstr>4_Office Theme</vt:lpstr>
      <vt:lpstr>9_Office Theme</vt:lpstr>
      <vt:lpstr>PowerPoint Presentation</vt:lpstr>
      <vt:lpstr>Webinar Process</vt:lpstr>
      <vt:lpstr>Agenda</vt:lpstr>
      <vt:lpstr>Rights and Responsibilities</vt:lpstr>
      <vt:lpstr>Air Carrier Access Act (ACAA)</vt:lpstr>
      <vt:lpstr>Americans with Disabilities Act &amp; Air Travel </vt:lpstr>
      <vt:lpstr>DOT Passenger Bill of Rights</vt:lpstr>
      <vt:lpstr>Assistance in the Airport</vt:lpstr>
      <vt:lpstr>Assistance on the Aircraft</vt:lpstr>
      <vt:lpstr>Traveling with a Wheelchair</vt:lpstr>
      <vt:lpstr>Traveling with a Wheelchair</vt:lpstr>
      <vt:lpstr>Mishandled Wheelchair</vt:lpstr>
      <vt:lpstr>Traveling with a Service Animal</vt:lpstr>
      <vt:lpstr>Seating Accommodations</vt:lpstr>
      <vt:lpstr>Remedies Available Under the ACAA</vt:lpstr>
      <vt:lpstr>MSP Airport Disability Services</vt:lpstr>
      <vt:lpstr>Airline Cancellation &amp;  Delay Dashboard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kevinj</dc:creator>
  <cp:lastModifiedBy>Heather Ansley</cp:lastModifiedBy>
  <cp:revision>240</cp:revision>
  <dcterms:created xsi:type="dcterms:W3CDTF">2020-01-02T18:32:48Z</dcterms:created>
  <dcterms:modified xsi:type="dcterms:W3CDTF">2025-06-25T14:16:16Z</dcterms:modified>
</cp:coreProperties>
</file>