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 id="2147483744" r:id="rId2"/>
    <p:sldMasterId id="2147483732" r:id="rId3"/>
    <p:sldMasterId id="2147483756" r:id="rId4"/>
    <p:sldMasterId id="2147483672" r:id="rId5"/>
    <p:sldMasterId id="2147483696" r:id="rId6"/>
  </p:sldMasterIdLst>
  <p:notesMasterIdLst>
    <p:notesMasterId r:id="rId25"/>
  </p:notesMasterIdLst>
  <p:sldIdLst>
    <p:sldId id="256" r:id="rId7"/>
    <p:sldId id="276" r:id="rId8"/>
    <p:sldId id="280" r:id="rId9"/>
    <p:sldId id="257" r:id="rId10"/>
    <p:sldId id="262" r:id="rId11"/>
    <p:sldId id="281" r:id="rId12"/>
    <p:sldId id="278" r:id="rId13"/>
    <p:sldId id="282" r:id="rId14"/>
    <p:sldId id="271" r:id="rId15"/>
    <p:sldId id="275" r:id="rId16"/>
    <p:sldId id="279" r:id="rId17"/>
    <p:sldId id="263" r:id="rId18"/>
    <p:sldId id="277" r:id="rId19"/>
    <p:sldId id="266" r:id="rId20"/>
    <p:sldId id="273" r:id="rId21"/>
    <p:sldId id="274" r:id="rId22"/>
    <p:sldId id="268" r:id="rId23"/>
    <p:sldId id="26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349"/>
    <a:srgbClr val="B22A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80" autoAdjust="0"/>
    <p:restoredTop sz="94795"/>
  </p:normalViewPr>
  <p:slideViewPr>
    <p:cSldViewPr snapToGrid="0" snapToObjects="1">
      <p:cViewPr varScale="1">
        <p:scale>
          <a:sx n="100" d="100"/>
          <a:sy n="100" d="100"/>
        </p:scale>
        <p:origin x="192" y="6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0BE209-6E3E-214C-A55B-1AB018C560B6}" type="datetimeFigureOut">
              <a:rPr lang="en-US" smtClean="0"/>
              <a:t>4/8/25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1C0095-D728-7F4A-9428-35B014D2902E}" type="slidenum">
              <a:rPr lang="en-US" smtClean="0"/>
              <a:t>‹#›</a:t>
            </a:fld>
            <a:endParaRPr lang="en-US"/>
          </a:p>
        </p:txBody>
      </p:sp>
    </p:spTree>
    <p:extLst>
      <p:ext uri="{BB962C8B-B14F-4D97-AF65-F5344CB8AC3E}">
        <p14:creationId xmlns:p14="http://schemas.microsoft.com/office/powerpoint/2010/main" val="2352984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Pro-tip: Keep your set-up short, to get to the story narrative quickly.</a:t>
            </a:r>
          </a:p>
          <a:p>
            <a:r>
              <a:rPr lang="en-US" dirty="0"/>
              <a:t>Note: Your desire drives the story and gives your audience</a:t>
            </a:r>
          </a:p>
          <a:p>
            <a:r>
              <a:rPr lang="en-US" dirty="0"/>
              <a:t>something to root for. Expressing your desire clearly helps your audience relate to you.</a:t>
            </a:r>
          </a:p>
          <a:p>
            <a:r>
              <a:rPr lang="en-US" dirty="0"/>
              <a:t>Note: The inciting incident is</a:t>
            </a:r>
          </a:p>
          <a:p>
            <a:r>
              <a:rPr lang="en-US" dirty="0"/>
              <a:t>the start of the narrative action. It’s the “and then one day, _____ happened” moment.</a:t>
            </a:r>
          </a:p>
          <a:p>
            <a:r>
              <a:rPr lang="en-US" dirty="0"/>
              <a:t>Note: The bulk of your</a:t>
            </a:r>
          </a:p>
          <a:p>
            <a:r>
              <a:rPr lang="en-US" dirty="0"/>
              <a:t>story falls under rising action. You want your biggest obstacles last, to build tension.</a:t>
            </a:r>
          </a:p>
          <a:p>
            <a:r>
              <a:rPr lang="en-US" dirty="0"/>
              <a:t> Note: This is not necessarily the most</a:t>
            </a:r>
          </a:p>
          <a:p>
            <a:r>
              <a:rPr lang="en-US" dirty="0"/>
              <a:t>exciting part of your story, though it can be.</a:t>
            </a:r>
          </a:p>
          <a:p>
            <a:r>
              <a:rPr lang="en-US" dirty="0"/>
              <a:t>Note: Your resolution may not wrap everything, but it shouldn’t leave any of the</a:t>
            </a:r>
          </a:p>
          <a:p>
            <a:r>
              <a:rPr lang="en-US" dirty="0"/>
              <a:t>main stuff hanging. Pro-tip: Having your last line call back to your opening is satisfying.</a:t>
            </a:r>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10</a:t>
            </a:fld>
            <a:endParaRPr lang="en-US"/>
          </a:p>
        </p:txBody>
      </p:sp>
    </p:spTree>
    <p:extLst>
      <p:ext uri="{BB962C8B-B14F-4D97-AF65-F5344CB8AC3E}">
        <p14:creationId xmlns:p14="http://schemas.microsoft.com/office/powerpoint/2010/main" val="48788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10 Story Crafting Tips</a:t>
            </a:r>
          </a:p>
          <a:p>
            <a:endParaRPr lang="en-US" dirty="0"/>
          </a:p>
          <a:p>
            <a:r>
              <a:rPr lang="en-US" dirty="0"/>
              <a:t>1. Open strong. Grab your audience’s attention immediately and hold it.</a:t>
            </a:r>
          </a:p>
          <a:p>
            <a:r>
              <a:rPr lang="en-US" dirty="0"/>
              <a:t>Best to start in something about you (an attitude, desire, feeling, or</a:t>
            </a:r>
          </a:p>
          <a:p>
            <a:r>
              <a:rPr lang="en-US" dirty="0"/>
              <a:t>confession,) or consider opening right in the narrative action.</a:t>
            </a:r>
          </a:p>
          <a:p>
            <a:endParaRPr lang="en-US" dirty="0"/>
          </a:p>
          <a:p>
            <a:r>
              <a:rPr lang="en-US" dirty="0"/>
              <a:t>2. Make sure there’s enough YOU in your story. Be vulnerable when you can.</a:t>
            </a:r>
          </a:p>
          <a:p>
            <a:endParaRPr lang="en-US" dirty="0"/>
          </a:p>
          <a:p>
            <a:r>
              <a:rPr lang="en-US" dirty="0"/>
              <a:t>3. Speak in the present tense to create immediacy &amp; help build tension.</a:t>
            </a:r>
          </a:p>
          <a:p>
            <a:endParaRPr lang="en-US" dirty="0"/>
          </a:p>
          <a:p>
            <a:r>
              <a:rPr lang="en-US" dirty="0"/>
              <a:t>4. Minimize context, providing just enough to understand your story.</a:t>
            </a:r>
          </a:p>
          <a:p>
            <a:endParaRPr lang="en-US" dirty="0"/>
          </a:p>
          <a:p>
            <a:r>
              <a:rPr lang="en-US" dirty="0"/>
              <a:t>5. Use dialogue &amp; act-outs wherever possible to bring characters to life.</a:t>
            </a:r>
          </a:p>
          <a:p>
            <a:endParaRPr lang="en-US" dirty="0"/>
          </a:p>
          <a:p>
            <a:r>
              <a:rPr lang="en-US" dirty="0"/>
              <a:t>6. Paint the picture: Include specifics &amp; sensory details, but don’t overload.</a:t>
            </a:r>
          </a:p>
          <a:p>
            <a:endParaRPr lang="en-US" dirty="0"/>
          </a:p>
          <a:p>
            <a:r>
              <a:rPr lang="en-US" dirty="0"/>
              <a:t>7. Find your story’s frame or focus; check for opening &amp; closing cohesion.</a:t>
            </a:r>
          </a:p>
          <a:p>
            <a:endParaRPr lang="en-US" dirty="0"/>
          </a:p>
          <a:p>
            <a:r>
              <a:rPr lang="en-US" dirty="0"/>
              <a:t>8. Build and develop your scenes; let them unfold in real time.</a:t>
            </a:r>
          </a:p>
          <a:p>
            <a:endParaRPr lang="en-US" dirty="0"/>
          </a:p>
          <a:p>
            <a:r>
              <a:rPr lang="en-US" dirty="0"/>
              <a:t>9. Use the rule of threes. The rhythm &amp; magic of threes is your friend.</a:t>
            </a:r>
          </a:p>
          <a:p>
            <a:endParaRPr lang="en-US" dirty="0"/>
          </a:p>
          <a:p>
            <a:r>
              <a:rPr lang="en-US" dirty="0"/>
              <a:t>10 Be flexible; understand the difference between literal &amp; emotional truth.</a:t>
            </a:r>
          </a:p>
        </p:txBody>
      </p:sp>
      <p:sp>
        <p:nvSpPr>
          <p:cNvPr id="4" name="Slide Number Placeholder 3"/>
          <p:cNvSpPr>
            <a:spLocks noGrp="1"/>
          </p:cNvSpPr>
          <p:nvPr>
            <p:ph type="sldNum" sz="quarter" idx="5"/>
          </p:nvPr>
        </p:nvSpPr>
        <p:spPr/>
        <p:txBody>
          <a:bodyPr/>
          <a:lstStyle/>
          <a:p>
            <a:fld id="{E31C0095-D728-7F4A-9428-35B014D2902E}" type="slidenum">
              <a:rPr lang="en-US" smtClean="0"/>
              <a:t>11</a:t>
            </a:fld>
            <a:endParaRPr lang="en-US"/>
          </a:p>
        </p:txBody>
      </p:sp>
    </p:spTree>
    <p:extLst>
      <p:ext uri="{BB962C8B-B14F-4D97-AF65-F5344CB8AC3E}">
        <p14:creationId xmlns:p14="http://schemas.microsoft.com/office/powerpoint/2010/main" val="3507467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ultimate goal of these efforts is not just a policy change but to develop a relationship. </a:t>
            </a:r>
          </a:p>
        </p:txBody>
      </p:sp>
      <p:sp>
        <p:nvSpPr>
          <p:cNvPr id="4" name="Slide Number Placeholder 3"/>
          <p:cNvSpPr>
            <a:spLocks noGrp="1"/>
          </p:cNvSpPr>
          <p:nvPr>
            <p:ph type="sldNum" sz="quarter" idx="5"/>
          </p:nvPr>
        </p:nvSpPr>
        <p:spPr/>
        <p:txBody>
          <a:bodyPr/>
          <a:lstStyle/>
          <a:p>
            <a:fld id="{E31C0095-D728-7F4A-9428-35B014D2902E}" type="slidenum">
              <a:rPr lang="en-US" smtClean="0"/>
              <a:t>13</a:t>
            </a:fld>
            <a:endParaRPr lang="en-US"/>
          </a:p>
        </p:txBody>
      </p:sp>
    </p:spTree>
    <p:extLst>
      <p:ext uri="{BB962C8B-B14F-4D97-AF65-F5344CB8AC3E}">
        <p14:creationId xmlns:p14="http://schemas.microsoft.com/office/powerpoint/2010/main" val="1705545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Their time is limited. You want to leave room for a conversation. Keep your story brief.</a:t>
            </a:r>
          </a:p>
          <a:p>
            <a:r>
              <a:rPr lang="en-US" dirty="0"/>
              <a:t>Ask yourself, does my story need this information to make sense? If not, cut it. </a:t>
            </a:r>
          </a:p>
          <a:p>
            <a:r>
              <a:rPr lang="en-US" dirty="0"/>
              <a:t>They can smell BS a mile away. They get pitched all day by professionals who are paid to do this work. Your authenticity will make you stand out.</a:t>
            </a:r>
          </a:p>
          <a:p>
            <a:r>
              <a:rPr lang="en-US" dirty="0"/>
              <a:t>If they are talking and asking questions, be fully present. They will often throw curve ball questions and if </a:t>
            </a:r>
            <a:r>
              <a:rPr lang="en-US" dirty="0" err="1"/>
              <a:t>youre</a:t>
            </a:r>
            <a:r>
              <a:rPr lang="en-US" dirty="0"/>
              <a:t> worried about what you want to say next you may miss it. </a:t>
            </a:r>
          </a:p>
          <a:p>
            <a:r>
              <a:rPr lang="en-US" dirty="0"/>
              <a:t>If you don’t know something, don’t make it up. Its ok to say I don’t know, but promise to follow up with the answer.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Practice the pitch. This will help you sound confident and well versed.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Talk with passion, energy, enthusiasm, and determination in your voice.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a:p>
            <a:endParaRPr lang="en-US" dirty="0"/>
          </a:p>
        </p:txBody>
      </p:sp>
      <p:sp>
        <p:nvSpPr>
          <p:cNvPr id="4" name="Slide Number Placeholder 3"/>
          <p:cNvSpPr>
            <a:spLocks noGrp="1"/>
          </p:cNvSpPr>
          <p:nvPr>
            <p:ph type="sldNum" sz="quarter" idx="5"/>
          </p:nvPr>
        </p:nvSpPr>
        <p:spPr/>
        <p:txBody>
          <a:bodyPr/>
          <a:lstStyle/>
          <a:p>
            <a:fld id="{E31C0095-D728-7F4A-9428-35B014D2902E}" type="slidenum">
              <a:rPr lang="en-US" smtClean="0"/>
              <a:t>14</a:t>
            </a:fld>
            <a:endParaRPr lang="en-US"/>
          </a:p>
        </p:txBody>
      </p:sp>
    </p:spTree>
    <p:extLst>
      <p:ext uri="{BB962C8B-B14F-4D97-AF65-F5344CB8AC3E}">
        <p14:creationId xmlns:p14="http://schemas.microsoft.com/office/powerpoint/2010/main" val="258209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9390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511467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379010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98383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049160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02005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682559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845204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164178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928663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51142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077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710325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973578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50908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57781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859376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651846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823613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02480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796737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758875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021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388076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6782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9714945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099324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14566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6720166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3190557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6021880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7718120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27146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3576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2592322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6579801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3882541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2068969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4471942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570694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300187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5199116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6841944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5649015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61387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4525052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259894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5983271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6472531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4176998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7835388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2220730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49846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4727855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0343578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8502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1543349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1596112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909919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7044427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1766738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1978721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7772377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1622756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3905411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838200" y="6356350"/>
            <a:ext cx="2743200" cy="365125"/>
          </a:xfrm>
          <a:prstGeom prst="rect">
            <a:avLst/>
          </a:prstGeom>
        </p:spPr>
        <p:txBody>
          <a:bodyPr/>
          <a:lstStyle/>
          <a:p>
            <a:fld id="{C0A31682-6671-2D48-B958-634B202C9F21}" type="datetimeFigureOut">
              <a:rPr lang="en-US" smtClean="0"/>
              <a:t>4/8/25</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8610600" y="6371167"/>
            <a:ext cx="27432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00796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emf"/><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18" Type="http://schemas.openxmlformats.org/officeDocument/2006/relationships/image" Target="../media/image5.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4.jpeg"/><Relationship Id="rId2" Type="http://schemas.openxmlformats.org/officeDocument/2006/relationships/slideLayout" Target="../slideLayouts/slideLayout13.xml"/><Relationship Id="rId16"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7.jpg"/><Relationship Id="rId18" Type="http://schemas.openxmlformats.org/officeDocument/2006/relationships/image" Target="../media/image5.em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4.jpeg"/><Relationship Id="rId2" Type="http://schemas.openxmlformats.org/officeDocument/2006/relationships/slideLayout" Target="../slideLayouts/slideLayout24.xml"/><Relationship Id="rId16" Type="http://schemas.openxmlformats.org/officeDocument/2006/relationships/image" Target="../media/image3.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7.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5.emf"/><Relationship Id="rId2" Type="http://schemas.openxmlformats.org/officeDocument/2006/relationships/slideLayout" Target="../slideLayouts/slideLayout35.xml"/><Relationship Id="rId16" Type="http://schemas.openxmlformats.org/officeDocument/2006/relationships/image" Target="../media/image4.jpe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jpe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jpg"/><Relationship Id="rId18" Type="http://schemas.openxmlformats.org/officeDocument/2006/relationships/image" Target="../media/image5.emf"/><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4.jpeg"/><Relationship Id="rId2" Type="http://schemas.openxmlformats.org/officeDocument/2006/relationships/slideLayout" Target="../slideLayouts/slideLayout46.xml"/><Relationship Id="rId16" Type="http://schemas.openxmlformats.org/officeDocument/2006/relationships/image" Target="../media/image3.jpe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jpe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9.jpg"/><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image" Target="../media/image4.jpeg"/><Relationship Id="rId2" Type="http://schemas.openxmlformats.org/officeDocument/2006/relationships/slideLayout" Target="../slideLayouts/slideLayout57.xml"/><Relationship Id="rId16" Type="http://schemas.openxmlformats.org/officeDocument/2006/relationships/image" Target="../media/image3.jpe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jpe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72E9EE-C110-494A-9244-29FC81C795E9}"/>
              </a:ext>
            </a:extLst>
          </p:cNvPr>
          <p:cNvPicPr>
            <a:picLocks noChangeAspect="1"/>
          </p:cNvPicPr>
          <p:nvPr userDrawn="1"/>
        </p:nvPicPr>
        <p:blipFill>
          <a:blip r:embed="rId13"/>
          <a:srcRect/>
          <a:stretch/>
        </p:blipFill>
        <p:spPr>
          <a:xfrm>
            <a:off x="6350" y="0"/>
            <a:ext cx="12179300" cy="6858000"/>
          </a:xfrm>
          <a:prstGeom prst="rect">
            <a:avLst/>
          </a:prstGeom>
        </p:spPr>
      </p:pic>
      <p:sp>
        <p:nvSpPr>
          <p:cNvPr id="8" name="TextBox 7">
            <a:extLst>
              <a:ext uri="{FF2B5EF4-FFF2-40B4-BE49-F238E27FC236}">
                <a16:creationId xmlns:a16="http://schemas.microsoft.com/office/drawing/2014/main" id="{32CB561E-FA30-C647-A7A8-583A7E7160C4}"/>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9" name="TextBox 8">
            <a:extLst>
              <a:ext uri="{FF2B5EF4-FFF2-40B4-BE49-F238E27FC236}">
                <a16:creationId xmlns:a16="http://schemas.microsoft.com/office/drawing/2014/main" id="{AC01E43A-957F-3D43-8E66-78E3A84D40C8}"/>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0" name="TextBox 9">
            <a:extLst>
              <a:ext uri="{FF2B5EF4-FFF2-40B4-BE49-F238E27FC236}">
                <a16:creationId xmlns:a16="http://schemas.microsoft.com/office/drawing/2014/main" id="{0229CA52-AA6C-C64C-8448-7FE5D191F203}"/>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13" name="Picture 12">
            <a:extLst>
              <a:ext uri="{FF2B5EF4-FFF2-40B4-BE49-F238E27FC236}">
                <a16:creationId xmlns:a16="http://schemas.microsoft.com/office/drawing/2014/main" id="{598637A7-9E9C-FC43-A1E0-8760DED0829A}"/>
              </a:ext>
            </a:extLst>
          </p:cNvPr>
          <p:cNvPicPr>
            <a:picLocks noChangeAspect="1"/>
          </p:cNvPicPr>
          <p:nvPr userDrawn="1"/>
        </p:nvPicPr>
        <p:blipFill>
          <a:blip r:embed="rId14"/>
          <a:stretch>
            <a:fillRect/>
          </a:stretch>
        </p:blipFill>
        <p:spPr>
          <a:xfrm>
            <a:off x="8014117" y="6426356"/>
            <a:ext cx="236454" cy="236454"/>
          </a:xfrm>
          <a:prstGeom prst="rect">
            <a:avLst/>
          </a:prstGeom>
        </p:spPr>
      </p:pic>
      <p:pic>
        <p:nvPicPr>
          <p:cNvPr id="14" name="Picture 13">
            <a:extLst>
              <a:ext uri="{FF2B5EF4-FFF2-40B4-BE49-F238E27FC236}">
                <a16:creationId xmlns:a16="http://schemas.microsoft.com/office/drawing/2014/main" id="{69AEAE36-0619-C247-A141-F948FFF9AD79}"/>
              </a:ext>
            </a:extLst>
          </p:cNvPr>
          <p:cNvPicPr>
            <a:picLocks noChangeAspect="1"/>
          </p:cNvPicPr>
          <p:nvPr userDrawn="1"/>
        </p:nvPicPr>
        <p:blipFill>
          <a:blip r:embed="rId15"/>
          <a:stretch>
            <a:fillRect/>
          </a:stretch>
        </p:blipFill>
        <p:spPr>
          <a:xfrm>
            <a:off x="9535669" y="6419564"/>
            <a:ext cx="243246" cy="243246"/>
          </a:xfrm>
          <a:prstGeom prst="rect">
            <a:avLst/>
          </a:prstGeom>
        </p:spPr>
      </p:pic>
      <p:pic>
        <p:nvPicPr>
          <p:cNvPr id="15" name="Picture 14">
            <a:extLst>
              <a:ext uri="{FF2B5EF4-FFF2-40B4-BE49-F238E27FC236}">
                <a16:creationId xmlns:a16="http://schemas.microsoft.com/office/drawing/2014/main" id="{B3B24D52-9C13-FE46-82CC-4959A1288195}"/>
              </a:ext>
            </a:extLst>
          </p:cNvPr>
          <p:cNvPicPr>
            <a:picLocks noChangeAspect="1"/>
          </p:cNvPicPr>
          <p:nvPr userDrawn="1"/>
        </p:nvPicPr>
        <p:blipFill>
          <a:blip r:embed="rId16"/>
          <a:stretch>
            <a:fillRect/>
          </a:stretch>
        </p:blipFill>
        <p:spPr>
          <a:xfrm>
            <a:off x="9865954" y="6419564"/>
            <a:ext cx="243246" cy="243246"/>
          </a:xfrm>
          <a:prstGeom prst="rect">
            <a:avLst/>
          </a:prstGeom>
        </p:spPr>
      </p:pic>
      <p:pic>
        <p:nvPicPr>
          <p:cNvPr id="16" name="Picture 15">
            <a:extLst>
              <a:ext uri="{FF2B5EF4-FFF2-40B4-BE49-F238E27FC236}">
                <a16:creationId xmlns:a16="http://schemas.microsoft.com/office/drawing/2014/main" id="{3564712B-DF8A-F040-8E0B-4ECB2743BFFC}"/>
              </a:ext>
            </a:extLst>
          </p:cNvPr>
          <p:cNvPicPr>
            <a:picLocks noChangeAspect="1"/>
          </p:cNvPicPr>
          <p:nvPr userDrawn="1"/>
        </p:nvPicPr>
        <p:blipFill>
          <a:blip r:embed="rId17"/>
          <a:stretch>
            <a:fillRect/>
          </a:stretch>
        </p:blipFill>
        <p:spPr>
          <a:xfrm>
            <a:off x="486122" y="6322679"/>
            <a:ext cx="236083" cy="407040"/>
          </a:xfrm>
          <a:prstGeom prst="rect">
            <a:avLst/>
          </a:prstGeom>
        </p:spPr>
      </p:pic>
    </p:spTree>
    <p:extLst>
      <p:ext uri="{BB962C8B-B14F-4D97-AF65-F5344CB8AC3E}">
        <p14:creationId xmlns:p14="http://schemas.microsoft.com/office/powerpoint/2010/main" val="14618507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72E9EE-C110-494A-9244-29FC81C795E9}"/>
              </a:ext>
            </a:extLst>
          </p:cNvPr>
          <p:cNvPicPr>
            <a:picLocks noChangeAspect="1"/>
          </p:cNvPicPr>
          <p:nvPr userDrawn="1"/>
        </p:nvPicPr>
        <p:blipFill>
          <a:blip r:embed="rId13"/>
          <a:srcRect/>
          <a:stretch/>
        </p:blipFill>
        <p:spPr>
          <a:xfrm>
            <a:off x="6350" y="0"/>
            <a:ext cx="12179300" cy="6858000"/>
          </a:xfrm>
          <a:prstGeom prst="rect">
            <a:avLst/>
          </a:prstGeom>
        </p:spPr>
      </p:pic>
      <p:pic>
        <p:nvPicPr>
          <p:cNvPr id="11" name="Picture 10" descr="Logo&#10;&#10;Description automatically generated">
            <a:extLst>
              <a:ext uri="{FF2B5EF4-FFF2-40B4-BE49-F238E27FC236}">
                <a16:creationId xmlns:a16="http://schemas.microsoft.com/office/drawing/2014/main" id="{B0B31318-9F4C-8C2D-3E38-29397D2FB38B}"/>
              </a:ext>
            </a:extLst>
          </p:cNvPr>
          <p:cNvPicPr>
            <a:picLocks noChangeAspect="1"/>
          </p:cNvPicPr>
          <p:nvPr userDrawn="1"/>
        </p:nvPicPr>
        <p:blipFill>
          <a:blip r:embed="rId14"/>
          <a:stretch>
            <a:fillRect/>
          </a:stretch>
        </p:blipFill>
        <p:spPr>
          <a:xfrm>
            <a:off x="350075" y="229152"/>
            <a:ext cx="2102402" cy="953506"/>
          </a:xfrm>
          <a:prstGeom prst="rect">
            <a:avLst/>
          </a:prstGeom>
        </p:spPr>
      </p:pic>
      <p:sp>
        <p:nvSpPr>
          <p:cNvPr id="12" name="TextBox 11">
            <a:extLst>
              <a:ext uri="{FF2B5EF4-FFF2-40B4-BE49-F238E27FC236}">
                <a16:creationId xmlns:a16="http://schemas.microsoft.com/office/drawing/2014/main" id="{6822BEF2-FED0-2BFD-0FDD-0C1C4999C248}"/>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17" name="TextBox 16">
            <a:extLst>
              <a:ext uri="{FF2B5EF4-FFF2-40B4-BE49-F238E27FC236}">
                <a16:creationId xmlns:a16="http://schemas.microsoft.com/office/drawing/2014/main" id="{3CC6602B-5FD0-57AB-AA15-066910D01898}"/>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8" name="TextBox 17">
            <a:extLst>
              <a:ext uri="{FF2B5EF4-FFF2-40B4-BE49-F238E27FC236}">
                <a16:creationId xmlns:a16="http://schemas.microsoft.com/office/drawing/2014/main" id="{B869AB55-1FF3-A776-6AB6-AA17BDAFAC4F}"/>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19" name="Picture 18">
            <a:extLst>
              <a:ext uri="{FF2B5EF4-FFF2-40B4-BE49-F238E27FC236}">
                <a16:creationId xmlns:a16="http://schemas.microsoft.com/office/drawing/2014/main" id="{C424FBF3-5B19-56C9-9B70-D7CAC192CC8B}"/>
              </a:ext>
            </a:extLst>
          </p:cNvPr>
          <p:cNvPicPr>
            <a:picLocks noChangeAspect="1"/>
          </p:cNvPicPr>
          <p:nvPr userDrawn="1"/>
        </p:nvPicPr>
        <p:blipFill>
          <a:blip r:embed="rId15"/>
          <a:stretch>
            <a:fillRect/>
          </a:stretch>
        </p:blipFill>
        <p:spPr>
          <a:xfrm>
            <a:off x="8014117" y="6426356"/>
            <a:ext cx="236454" cy="236454"/>
          </a:xfrm>
          <a:prstGeom prst="rect">
            <a:avLst/>
          </a:prstGeom>
        </p:spPr>
      </p:pic>
      <p:pic>
        <p:nvPicPr>
          <p:cNvPr id="20" name="Picture 19">
            <a:extLst>
              <a:ext uri="{FF2B5EF4-FFF2-40B4-BE49-F238E27FC236}">
                <a16:creationId xmlns:a16="http://schemas.microsoft.com/office/drawing/2014/main" id="{A9B4E0BB-DFD8-A5B6-3B83-B207A9616E52}"/>
              </a:ext>
            </a:extLst>
          </p:cNvPr>
          <p:cNvPicPr>
            <a:picLocks noChangeAspect="1"/>
          </p:cNvPicPr>
          <p:nvPr userDrawn="1"/>
        </p:nvPicPr>
        <p:blipFill>
          <a:blip r:embed="rId16"/>
          <a:stretch>
            <a:fillRect/>
          </a:stretch>
        </p:blipFill>
        <p:spPr>
          <a:xfrm>
            <a:off x="9535669" y="6419564"/>
            <a:ext cx="243246" cy="243246"/>
          </a:xfrm>
          <a:prstGeom prst="rect">
            <a:avLst/>
          </a:prstGeom>
        </p:spPr>
      </p:pic>
      <p:pic>
        <p:nvPicPr>
          <p:cNvPr id="21" name="Picture 20">
            <a:extLst>
              <a:ext uri="{FF2B5EF4-FFF2-40B4-BE49-F238E27FC236}">
                <a16:creationId xmlns:a16="http://schemas.microsoft.com/office/drawing/2014/main" id="{5FDC2C39-3F8B-1623-C759-862A91F29812}"/>
              </a:ext>
            </a:extLst>
          </p:cNvPr>
          <p:cNvPicPr>
            <a:picLocks noChangeAspect="1"/>
          </p:cNvPicPr>
          <p:nvPr userDrawn="1"/>
        </p:nvPicPr>
        <p:blipFill>
          <a:blip r:embed="rId17"/>
          <a:stretch>
            <a:fillRect/>
          </a:stretch>
        </p:blipFill>
        <p:spPr>
          <a:xfrm>
            <a:off x="9865954" y="6419564"/>
            <a:ext cx="243246" cy="243246"/>
          </a:xfrm>
          <a:prstGeom prst="rect">
            <a:avLst/>
          </a:prstGeom>
        </p:spPr>
      </p:pic>
      <p:pic>
        <p:nvPicPr>
          <p:cNvPr id="22" name="Picture 21">
            <a:extLst>
              <a:ext uri="{FF2B5EF4-FFF2-40B4-BE49-F238E27FC236}">
                <a16:creationId xmlns:a16="http://schemas.microsoft.com/office/drawing/2014/main" id="{12A19F6D-D822-5E01-54D6-5A3E817C9F62}"/>
              </a:ext>
            </a:extLst>
          </p:cNvPr>
          <p:cNvPicPr>
            <a:picLocks noChangeAspect="1"/>
          </p:cNvPicPr>
          <p:nvPr userDrawn="1"/>
        </p:nvPicPr>
        <p:blipFill>
          <a:blip r:embed="rId18"/>
          <a:stretch>
            <a:fillRect/>
          </a:stretch>
        </p:blipFill>
        <p:spPr>
          <a:xfrm>
            <a:off x="486122" y="6322679"/>
            <a:ext cx="236083" cy="407040"/>
          </a:xfrm>
          <a:prstGeom prst="rect">
            <a:avLst/>
          </a:prstGeom>
        </p:spPr>
      </p:pic>
    </p:spTree>
    <p:extLst>
      <p:ext uri="{BB962C8B-B14F-4D97-AF65-F5344CB8AC3E}">
        <p14:creationId xmlns:p14="http://schemas.microsoft.com/office/powerpoint/2010/main" val="156363395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738F8-F304-5348-B2B5-BDAD6D4E7AB1}"/>
              </a:ext>
            </a:extLst>
          </p:cNvPr>
          <p:cNvPicPr>
            <a:picLocks noChangeAspect="1"/>
          </p:cNvPicPr>
          <p:nvPr userDrawn="1"/>
        </p:nvPicPr>
        <p:blipFill>
          <a:blip r:embed="rId13"/>
          <a:srcRect/>
          <a:stretch/>
        </p:blipFill>
        <p:spPr>
          <a:xfrm>
            <a:off x="6350" y="0"/>
            <a:ext cx="12179300" cy="6858000"/>
          </a:xfrm>
          <a:prstGeom prst="rect">
            <a:avLst/>
          </a:prstGeom>
        </p:spPr>
      </p:pic>
      <p:pic>
        <p:nvPicPr>
          <p:cNvPr id="12" name="Picture 11" descr="Logo&#10;&#10;Description automatically generated">
            <a:extLst>
              <a:ext uri="{FF2B5EF4-FFF2-40B4-BE49-F238E27FC236}">
                <a16:creationId xmlns:a16="http://schemas.microsoft.com/office/drawing/2014/main" id="{F4B317B1-1B3F-EFA9-6F89-1F5948D5DA75}"/>
              </a:ext>
            </a:extLst>
          </p:cNvPr>
          <p:cNvPicPr>
            <a:picLocks noChangeAspect="1"/>
          </p:cNvPicPr>
          <p:nvPr userDrawn="1"/>
        </p:nvPicPr>
        <p:blipFill>
          <a:blip r:embed="rId14"/>
          <a:stretch>
            <a:fillRect/>
          </a:stretch>
        </p:blipFill>
        <p:spPr>
          <a:xfrm>
            <a:off x="350075" y="229152"/>
            <a:ext cx="2102402" cy="953506"/>
          </a:xfrm>
          <a:prstGeom prst="rect">
            <a:avLst/>
          </a:prstGeom>
        </p:spPr>
      </p:pic>
      <p:sp>
        <p:nvSpPr>
          <p:cNvPr id="17" name="TextBox 16">
            <a:extLst>
              <a:ext uri="{FF2B5EF4-FFF2-40B4-BE49-F238E27FC236}">
                <a16:creationId xmlns:a16="http://schemas.microsoft.com/office/drawing/2014/main" id="{18C94304-7C51-4576-EE1B-C98E96CE4D25}"/>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18" name="TextBox 17">
            <a:extLst>
              <a:ext uri="{FF2B5EF4-FFF2-40B4-BE49-F238E27FC236}">
                <a16:creationId xmlns:a16="http://schemas.microsoft.com/office/drawing/2014/main" id="{C8FFB8BF-4C0B-E881-D3F7-883C85D44336}"/>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9" name="TextBox 18">
            <a:extLst>
              <a:ext uri="{FF2B5EF4-FFF2-40B4-BE49-F238E27FC236}">
                <a16:creationId xmlns:a16="http://schemas.microsoft.com/office/drawing/2014/main" id="{327270A5-8D44-9F71-2D67-51E3767C8E4B}"/>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20" name="Picture 19">
            <a:extLst>
              <a:ext uri="{FF2B5EF4-FFF2-40B4-BE49-F238E27FC236}">
                <a16:creationId xmlns:a16="http://schemas.microsoft.com/office/drawing/2014/main" id="{BD1734D6-2792-AA27-667D-945B927727EE}"/>
              </a:ext>
            </a:extLst>
          </p:cNvPr>
          <p:cNvPicPr>
            <a:picLocks noChangeAspect="1"/>
          </p:cNvPicPr>
          <p:nvPr userDrawn="1"/>
        </p:nvPicPr>
        <p:blipFill>
          <a:blip r:embed="rId15"/>
          <a:stretch>
            <a:fillRect/>
          </a:stretch>
        </p:blipFill>
        <p:spPr>
          <a:xfrm>
            <a:off x="8014117" y="6426356"/>
            <a:ext cx="236454" cy="236454"/>
          </a:xfrm>
          <a:prstGeom prst="rect">
            <a:avLst/>
          </a:prstGeom>
        </p:spPr>
      </p:pic>
      <p:pic>
        <p:nvPicPr>
          <p:cNvPr id="21" name="Picture 20">
            <a:extLst>
              <a:ext uri="{FF2B5EF4-FFF2-40B4-BE49-F238E27FC236}">
                <a16:creationId xmlns:a16="http://schemas.microsoft.com/office/drawing/2014/main" id="{63487790-E048-3701-7B58-FE5491020B8D}"/>
              </a:ext>
            </a:extLst>
          </p:cNvPr>
          <p:cNvPicPr>
            <a:picLocks noChangeAspect="1"/>
          </p:cNvPicPr>
          <p:nvPr userDrawn="1"/>
        </p:nvPicPr>
        <p:blipFill>
          <a:blip r:embed="rId16"/>
          <a:stretch>
            <a:fillRect/>
          </a:stretch>
        </p:blipFill>
        <p:spPr>
          <a:xfrm>
            <a:off x="9535669" y="6419564"/>
            <a:ext cx="243246" cy="243246"/>
          </a:xfrm>
          <a:prstGeom prst="rect">
            <a:avLst/>
          </a:prstGeom>
        </p:spPr>
      </p:pic>
      <p:pic>
        <p:nvPicPr>
          <p:cNvPr id="22" name="Picture 21">
            <a:extLst>
              <a:ext uri="{FF2B5EF4-FFF2-40B4-BE49-F238E27FC236}">
                <a16:creationId xmlns:a16="http://schemas.microsoft.com/office/drawing/2014/main" id="{225A00EC-03BE-D6CC-6B1D-41BFE14CBB17}"/>
              </a:ext>
            </a:extLst>
          </p:cNvPr>
          <p:cNvPicPr>
            <a:picLocks noChangeAspect="1"/>
          </p:cNvPicPr>
          <p:nvPr userDrawn="1"/>
        </p:nvPicPr>
        <p:blipFill>
          <a:blip r:embed="rId17"/>
          <a:stretch>
            <a:fillRect/>
          </a:stretch>
        </p:blipFill>
        <p:spPr>
          <a:xfrm>
            <a:off x="9865954" y="6419564"/>
            <a:ext cx="243246" cy="243246"/>
          </a:xfrm>
          <a:prstGeom prst="rect">
            <a:avLst/>
          </a:prstGeom>
        </p:spPr>
      </p:pic>
      <p:pic>
        <p:nvPicPr>
          <p:cNvPr id="23" name="Picture 22">
            <a:extLst>
              <a:ext uri="{FF2B5EF4-FFF2-40B4-BE49-F238E27FC236}">
                <a16:creationId xmlns:a16="http://schemas.microsoft.com/office/drawing/2014/main" id="{F26083B4-4DD9-D90A-D39E-15A14C1C1861}"/>
              </a:ext>
            </a:extLst>
          </p:cNvPr>
          <p:cNvPicPr>
            <a:picLocks noChangeAspect="1"/>
          </p:cNvPicPr>
          <p:nvPr userDrawn="1"/>
        </p:nvPicPr>
        <p:blipFill>
          <a:blip r:embed="rId18"/>
          <a:stretch>
            <a:fillRect/>
          </a:stretch>
        </p:blipFill>
        <p:spPr>
          <a:xfrm>
            <a:off x="486122" y="6322679"/>
            <a:ext cx="236083" cy="407040"/>
          </a:xfrm>
          <a:prstGeom prst="rect">
            <a:avLst/>
          </a:prstGeom>
        </p:spPr>
      </p:pic>
    </p:spTree>
    <p:extLst>
      <p:ext uri="{BB962C8B-B14F-4D97-AF65-F5344CB8AC3E}">
        <p14:creationId xmlns:p14="http://schemas.microsoft.com/office/powerpoint/2010/main" val="88644191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738F8-F304-5348-B2B5-BDAD6D4E7AB1}"/>
              </a:ext>
            </a:extLst>
          </p:cNvPr>
          <p:cNvPicPr>
            <a:picLocks noChangeAspect="1"/>
          </p:cNvPicPr>
          <p:nvPr userDrawn="1"/>
        </p:nvPicPr>
        <p:blipFill>
          <a:blip r:embed="rId13"/>
          <a:srcRect/>
          <a:stretch/>
        </p:blipFill>
        <p:spPr>
          <a:xfrm>
            <a:off x="6350" y="0"/>
            <a:ext cx="12179300" cy="6858000"/>
          </a:xfrm>
          <a:prstGeom prst="rect">
            <a:avLst/>
          </a:prstGeom>
        </p:spPr>
      </p:pic>
      <p:sp>
        <p:nvSpPr>
          <p:cNvPr id="11" name="TextBox 10">
            <a:extLst>
              <a:ext uri="{FF2B5EF4-FFF2-40B4-BE49-F238E27FC236}">
                <a16:creationId xmlns:a16="http://schemas.microsoft.com/office/drawing/2014/main" id="{DAFCDC53-C8B9-A045-F0D5-402461ECED9D}"/>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17" name="TextBox 16">
            <a:extLst>
              <a:ext uri="{FF2B5EF4-FFF2-40B4-BE49-F238E27FC236}">
                <a16:creationId xmlns:a16="http://schemas.microsoft.com/office/drawing/2014/main" id="{A17304B0-277B-78C5-A635-FDFBC2AA7109}"/>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8" name="TextBox 17">
            <a:extLst>
              <a:ext uri="{FF2B5EF4-FFF2-40B4-BE49-F238E27FC236}">
                <a16:creationId xmlns:a16="http://schemas.microsoft.com/office/drawing/2014/main" id="{B6F8B672-4193-0F47-31FF-F20BA28CDF10}"/>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19" name="Picture 18">
            <a:extLst>
              <a:ext uri="{FF2B5EF4-FFF2-40B4-BE49-F238E27FC236}">
                <a16:creationId xmlns:a16="http://schemas.microsoft.com/office/drawing/2014/main" id="{6AC2C8B8-6672-73CD-B850-F6D9C2204B45}"/>
              </a:ext>
            </a:extLst>
          </p:cNvPr>
          <p:cNvPicPr>
            <a:picLocks noChangeAspect="1"/>
          </p:cNvPicPr>
          <p:nvPr userDrawn="1"/>
        </p:nvPicPr>
        <p:blipFill>
          <a:blip r:embed="rId14"/>
          <a:stretch>
            <a:fillRect/>
          </a:stretch>
        </p:blipFill>
        <p:spPr>
          <a:xfrm>
            <a:off x="8014117" y="6426356"/>
            <a:ext cx="236454" cy="236454"/>
          </a:xfrm>
          <a:prstGeom prst="rect">
            <a:avLst/>
          </a:prstGeom>
        </p:spPr>
      </p:pic>
      <p:pic>
        <p:nvPicPr>
          <p:cNvPr id="20" name="Picture 19">
            <a:extLst>
              <a:ext uri="{FF2B5EF4-FFF2-40B4-BE49-F238E27FC236}">
                <a16:creationId xmlns:a16="http://schemas.microsoft.com/office/drawing/2014/main" id="{8D37B947-2327-9781-6CF6-FBE0E8F40CA2}"/>
              </a:ext>
            </a:extLst>
          </p:cNvPr>
          <p:cNvPicPr>
            <a:picLocks noChangeAspect="1"/>
          </p:cNvPicPr>
          <p:nvPr userDrawn="1"/>
        </p:nvPicPr>
        <p:blipFill>
          <a:blip r:embed="rId15"/>
          <a:stretch>
            <a:fillRect/>
          </a:stretch>
        </p:blipFill>
        <p:spPr>
          <a:xfrm>
            <a:off x="9535669" y="6419564"/>
            <a:ext cx="243246" cy="243246"/>
          </a:xfrm>
          <a:prstGeom prst="rect">
            <a:avLst/>
          </a:prstGeom>
        </p:spPr>
      </p:pic>
      <p:pic>
        <p:nvPicPr>
          <p:cNvPr id="21" name="Picture 20">
            <a:extLst>
              <a:ext uri="{FF2B5EF4-FFF2-40B4-BE49-F238E27FC236}">
                <a16:creationId xmlns:a16="http://schemas.microsoft.com/office/drawing/2014/main" id="{30A9D667-86B4-613D-27ED-96C4970F6FBF}"/>
              </a:ext>
            </a:extLst>
          </p:cNvPr>
          <p:cNvPicPr>
            <a:picLocks noChangeAspect="1"/>
          </p:cNvPicPr>
          <p:nvPr userDrawn="1"/>
        </p:nvPicPr>
        <p:blipFill>
          <a:blip r:embed="rId16"/>
          <a:stretch>
            <a:fillRect/>
          </a:stretch>
        </p:blipFill>
        <p:spPr>
          <a:xfrm>
            <a:off x="9865954" y="6419564"/>
            <a:ext cx="243246" cy="243246"/>
          </a:xfrm>
          <a:prstGeom prst="rect">
            <a:avLst/>
          </a:prstGeom>
        </p:spPr>
      </p:pic>
      <p:pic>
        <p:nvPicPr>
          <p:cNvPr id="22" name="Picture 21">
            <a:extLst>
              <a:ext uri="{FF2B5EF4-FFF2-40B4-BE49-F238E27FC236}">
                <a16:creationId xmlns:a16="http://schemas.microsoft.com/office/drawing/2014/main" id="{86D0E604-72F1-F2E7-852F-E38822A722EE}"/>
              </a:ext>
            </a:extLst>
          </p:cNvPr>
          <p:cNvPicPr>
            <a:picLocks noChangeAspect="1"/>
          </p:cNvPicPr>
          <p:nvPr userDrawn="1"/>
        </p:nvPicPr>
        <p:blipFill>
          <a:blip r:embed="rId17"/>
          <a:stretch>
            <a:fillRect/>
          </a:stretch>
        </p:blipFill>
        <p:spPr>
          <a:xfrm>
            <a:off x="486122" y="6322679"/>
            <a:ext cx="236083" cy="407040"/>
          </a:xfrm>
          <a:prstGeom prst="rect">
            <a:avLst/>
          </a:prstGeom>
        </p:spPr>
      </p:pic>
    </p:spTree>
    <p:extLst>
      <p:ext uri="{BB962C8B-B14F-4D97-AF65-F5344CB8AC3E}">
        <p14:creationId xmlns:p14="http://schemas.microsoft.com/office/powerpoint/2010/main" val="89560587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738F8-F304-5348-B2B5-BDAD6D4E7AB1}"/>
              </a:ext>
            </a:extLst>
          </p:cNvPr>
          <p:cNvPicPr>
            <a:picLocks noChangeAspect="1"/>
          </p:cNvPicPr>
          <p:nvPr userDrawn="1"/>
        </p:nvPicPr>
        <p:blipFill>
          <a:blip r:embed="rId13"/>
          <a:srcRect/>
          <a:stretch/>
        </p:blipFill>
        <p:spPr>
          <a:xfrm>
            <a:off x="12700" y="0"/>
            <a:ext cx="12179300" cy="6858000"/>
          </a:xfrm>
          <a:prstGeom prst="rect">
            <a:avLst/>
          </a:prstGeom>
        </p:spPr>
      </p:pic>
      <p:pic>
        <p:nvPicPr>
          <p:cNvPr id="3" name="Picture 2" descr="Logo&#10;&#10;Description automatically generated">
            <a:extLst>
              <a:ext uri="{FF2B5EF4-FFF2-40B4-BE49-F238E27FC236}">
                <a16:creationId xmlns:a16="http://schemas.microsoft.com/office/drawing/2014/main" id="{E8BE6769-51F5-E6BB-15BF-8F9C3496D8DD}"/>
              </a:ext>
            </a:extLst>
          </p:cNvPr>
          <p:cNvPicPr>
            <a:picLocks noChangeAspect="1"/>
          </p:cNvPicPr>
          <p:nvPr userDrawn="1"/>
        </p:nvPicPr>
        <p:blipFill>
          <a:blip r:embed="rId14"/>
          <a:stretch>
            <a:fillRect/>
          </a:stretch>
        </p:blipFill>
        <p:spPr>
          <a:xfrm>
            <a:off x="350075" y="229152"/>
            <a:ext cx="2102402" cy="953506"/>
          </a:xfrm>
          <a:prstGeom prst="rect">
            <a:avLst/>
          </a:prstGeom>
        </p:spPr>
      </p:pic>
      <p:sp>
        <p:nvSpPr>
          <p:cNvPr id="19" name="TextBox 18">
            <a:extLst>
              <a:ext uri="{FF2B5EF4-FFF2-40B4-BE49-F238E27FC236}">
                <a16:creationId xmlns:a16="http://schemas.microsoft.com/office/drawing/2014/main" id="{5BE5E8B4-F65A-30CC-BC01-9794C53B053D}"/>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20" name="TextBox 19">
            <a:extLst>
              <a:ext uri="{FF2B5EF4-FFF2-40B4-BE49-F238E27FC236}">
                <a16:creationId xmlns:a16="http://schemas.microsoft.com/office/drawing/2014/main" id="{0D6E9EFD-2EC6-333E-4D07-61EED04C53A6}"/>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21" name="TextBox 20">
            <a:extLst>
              <a:ext uri="{FF2B5EF4-FFF2-40B4-BE49-F238E27FC236}">
                <a16:creationId xmlns:a16="http://schemas.microsoft.com/office/drawing/2014/main" id="{6E2957CA-30A7-ACA3-318F-6DFC0AAA2B31}"/>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22" name="Picture 21">
            <a:extLst>
              <a:ext uri="{FF2B5EF4-FFF2-40B4-BE49-F238E27FC236}">
                <a16:creationId xmlns:a16="http://schemas.microsoft.com/office/drawing/2014/main" id="{9071CFE6-F10A-0AC5-20CC-D756A3CCED76}"/>
              </a:ext>
            </a:extLst>
          </p:cNvPr>
          <p:cNvPicPr>
            <a:picLocks noChangeAspect="1"/>
          </p:cNvPicPr>
          <p:nvPr userDrawn="1"/>
        </p:nvPicPr>
        <p:blipFill>
          <a:blip r:embed="rId15"/>
          <a:stretch>
            <a:fillRect/>
          </a:stretch>
        </p:blipFill>
        <p:spPr>
          <a:xfrm>
            <a:off x="8014117" y="6426356"/>
            <a:ext cx="236454" cy="236454"/>
          </a:xfrm>
          <a:prstGeom prst="rect">
            <a:avLst/>
          </a:prstGeom>
        </p:spPr>
      </p:pic>
      <p:pic>
        <p:nvPicPr>
          <p:cNvPr id="23" name="Picture 22">
            <a:extLst>
              <a:ext uri="{FF2B5EF4-FFF2-40B4-BE49-F238E27FC236}">
                <a16:creationId xmlns:a16="http://schemas.microsoft.com/office/drawing/2014/main" id="{5C19CD08-9BAD-C2D2-12C0-2360C9E03956}"/>
              </a:ext>
            </a:extLst>
          </p:cNvPr>
          <p:cNvPicPr>
            <a:picLocks noChangeAspect="1"/>
          </p:cNvPicPr>
          <p:nvPr userDrawn="1"/>
        </p:nvPicPr>
        <p:blipFill>
          <a:blip r:embed="rId16"/>
          <a:stretch>
            <a:fillRect/>
          </a:stretch>
        </p:blipFill>
        <p:spPr>
          <a:xfrm>
            <a:off x="9535669" y="6419564"/>
            <a:ext cx="243246" cy="243246"/>
          </a:xfrm>
          <a:prstGeom prst="rect">
            <a:avLst/>
          </a:prstGeom>
        </p:spPr>
      </p:pic>
      <p:pic>
        <p:nvPicPr>
          <p:cNvPr id="24" name="Picture 23">
            <a:extLst>
              <a:ext uri="{FF2B5EF4-FFF2-40B4-BE49-F238E27FC236}">
                <a16:creationId xmlns:a16="http://schemas.microsoft.com/office/drawing/2014/main" id="{4B4A317F-FBD9-AECD-3866-BC7EE0C36422}"/>
              </a:ext>
            </a:extLst>
          </p:cNvPr>
          <p:cNvPicPr>
            <a:picLocks noChangeAspect="1"/>
          </p:cNvPicPr>
          <p:nvPr userDrawn="1"/>
        </p:nvPicPr>
        <p:blipFill>
          <a:blip r:embed="rId17"/>
          <a:stretch>
            <a:fillRect/>
          </a:stretch>
        </p:blipFill>
        <p:spPr>
          <a:xfrm>
            <a:off x="9865954" y="6419564"/>
            <a:ext cx="243246" cy="243246"/>
          </a:xfrm>
          <a:prstGeom prst="rect">
            <a:avLst/>
          </a:prstGeom>
        </p:spPr>
      </p:pic>
      <p:pic>
        <p:nvPicPr>
          <p:cNvPr id="25" name="Picture 24">
            <a:extLst>
              <a:ext uri="{FF2B5EF4-FFF2-40B4-BE49-F238E27FC236}">
                <a16:creationId xmlns:a16="http://schemas.microsoft.com/office/drawing/2014/main" id="{67E2B6ED-F82A-680E-B245-A70A86C775E3}"/>
              </a:ext>
            </a:extLst>
          </p:cNvPr>
          <p:cNvPicPr>
            <a:picLocks noChangeAspect="1"/>
          </p:cNvPicPr>
          <p:nvPr userDrawn="1"/>
        </p:nvPicPr>
        <p:blipFill>
          <a:blip r:embed="rId18"/>
          <a:stretch>
            <a:fillRect/>
          </a:stretch>
        </p:blipFill>
        <p:spPr>
          <a:xfrm>
            <a:off x="486122" y="6322679"/>
            <a:ext cx="236083" cy="407040"/>
          </a:xfrm>
          <a:prstGeom prst="rect">
            <a:avLst/>
          </a:prstGeom>
        </p:spPr>
      </p:pic>
    </p:spTree>
    <p:extLst>
      <p:ext uri="{BB962C8B-B14F-4D97-AF65-F5344CB8AC3E}">
        <p14:creationId xmlns:p14="http://schemas.microsoft.com/office/powerpoint/2010/main" val="14323030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738F8-F304-5348-B2B5-BDAD6D4E7AB1}"/>
              </a:ext>
            </a:extLst>
          </p:cNvPr>
          <p:cNvPicPr>
            <a:picLocks noChangeAspect="1"/>
          </p:cNvPicPr>
          <p:nvPr userDrawn="1"/>
        </p:nvPicPr>
        <p:blipFill>
          <a:blip r:embed="rId13"/>
          <a:srcRect/>
          <a:stretch/>
        </p:blipFill>
        <p:spPr>
          <a:xfrm>
            <a:off x="6350" y="0"/>
            <a:ext cx="12179300" cy="6858000"/>
          </a:xfrm>
          <a:prstGeom prst="rect">
            <a:avLst/>
          </a:prstGeom>
        </p:spPr>
      </p:pic>
      <p:pic>
        <p:nvPicPr>
          <p:cNvPr id="11" name="Picture 10" descr="Logo&#10;&#10;Description automatically generated">
            <a:extLst>
              <a:ext uri="{FF2B5EF4-FFF2-40B4-BE49-F238E27FC236}">
                <a16:creationId xmlns:a16="http://schemas.microsoft.com/office/drawing/2014/main" id="{43E46DAA-4257-9BEC-8BE7-409335E8CC85}"/>
              </a:ext>
            </a:extLst>
          </p:cNvPr>
          <p:cNvPicPr>
            <a:picLocks noChangeAspect="1"/>
          </p:cNvPicPr>
          <p:nvPr userDrawn="1"/>
        </p:nvPicPr>
        <p:blipFill>
          <a:blip r:embed="rId14"/>
          <a:stretch>
            <a:fillRect/>
          </a:stretch>
        </p:blipFill>
        <p:spPr>
          <a:xfrm>
            <a:off x="350075" y="229152"/>
            <a:ext cx="2102402" cy="953506"/>
          </a:xfrm>
          <a:prstGeom prst="rect">
            <a:avLst/>
          </a:prstGeom>
        </p:spPr>
      </p:pic>
      <p:sp>
        <p:nvSpPr>
          <p:cNvPr id="12" name="TextBox 11">
            <a:extLst>
              <a:ext uri="{FF2B5EF4-FFF2-40B4-BE49-F238E27FC236}">
                <a16:creationId xmlns:a16="http://schemas.microsoft.com/office/drawing/2014/main" id="{C8C09E62-A0C2-B87F-BAFB-A20BFB10D788}"/>
              </a:ext>
            </a:extLst>
          </p:cNvPr>
          <p:cNvSpPr txBox="1"/>
          <p:nvPr userDrawn="1"/>
        </p:nvSpPr>
        <p:spPr>
          <a:xfrm>
            <a:off x="691203" y="6341533"/>
            <a:ext cx="2239062" cy="369332"/>
          </a:xfrm>
          <a:prstGeom prst="rect">
            <a:avLst/>
          </a:prstGeom>
          <a:noFill/>
        </p:spPr>
        <p:txBody>
          <a:bodyPr wrap="square" rtlCol="0">
            <a:spAutoFit/>
          </a:bodyPr>
          <a:lstStyle/>
          <a:p>
            <a:r>
              <a:rPr lang="en-US" b="1" dirty="0" err="1">
                <a:solidFill>
                  <a:schemeClr val="bg1"/>
                </a:solidFill>
              </a:rPr>
              <a:t>PVA.org</a:t>
            </a:r>
            <a:endParaRPr lang="en-US" b="1" dirty="0">
              <a:solidFill>
                <a:schemeClr val="bg1"/>
              </a:solidFill>
            </a:endParaRPr>
          </a:p>
        </p:txBody>
      </p:sp>
      <p:sp>
        <p:nvSpPr>
          <p:cNvPr id="17" name="TextBox 16">
            <a:extLst>
              <a:ext uri="{FF2B5EF4-FFF2-40B4-BE49-F238E27FC236}">
                <a16:creationId xmlns:a16="http://schemas.microsoft.com/office/drawing/2014/main" id="{DD0C00FD-C6DB-5850-F571-5D1AC65EA54B}"/>
              </a:ext>
            </a:extLst>
          </p:cNvPr>
          <p:cNvSpPr txBox="1"/>
          <p:nvPr userDrawn="1"/>
        </p:nvSpPr>
        <p:spPr>
          <a:xfrm>
            <a:off x="8294504" y="6341533"/>
            <a:ext cx="1120515" cy="369332"/>
          </a:xfrm>
          <a:prstGeom prst="rect">
            <a:avLst/>
          </a:prstGeom>
          <a:noFill/>
        </p:spPr>
        <p:txBody>
          <a:bodyPr wrap="square" rtlCol="0">
            <a:spAutoFit/>
          </a:bodyPr>
          <a:lstStyle/>
          <a:p>
            <a:r>
              <a:rPr lang="en-US" b="1" dirty="0">
                <a:solidFill>
                  <a:schemeClr val="bg1"/>
                </a:solidFill>
              </a:rPr>
              <a:t>PVA1946</a:t>
            </a:r>
          </a:p>
        </p:txBody>
      </p:sp>
      <p:sp>
        <p:nvSpPr>
          <p:cNvPr id="18" name="TextBox 17">
            <a:extLst>
              <a:ext uri="{FF2B5EF4-FFF2-40B4-BE49-F238E27FC236}">
                <a16:creationId xmlns:a16="http://schemas.microsoft.com/office/drawing/2014/main" id="{FD26B469-C3EA-7602-5969-64775ADBE6AC}"/>
              </a:ext>
            </a:extLst>
          </p:cNvPr>
          <p:cNvSpPr txBox="1"/>
          <p:nvPr userDrawn="1"/>
        </p:nvSpPr>
        <p:spPr>
          <a:xfrm>
            <a:off x="10109200" y="6341533"/>
            <a:ext cx="1955800" cy="369332"/>
          </a:xfrm>
          <a:prstGeom prst="rect">
            <a:avLst/>
          </a:prstGeom>
          <a:noFill/>
        </p:spPr>
        <p:txBody>
          <a:bodyPr wrap="square" rtlCol="0">
            <a:spAutoFit/>
          </a:bodyPr>
          <a:lstStyle/>
          <a:p>
            <a:r>
              <a:rPr lang="en-US" b="1" dirty="0" err="1">
                <a:solidFill>
                  <a:schemeClr val="bg1"/>
                </a:solidFill>
              </a:rPr>
              <a:t>ParalyzedVeterans</a:t>
            </a:r>
            <a:endParaRPr lang="en-US" b="1" dirty="0">
              <a:solidFill>
                <a:schemeClr val="bg1"/>
              </a:solidFill>
            </a:endParaRPr>
          </a:p>
        </p:txBody>
      </p:sp>
      <p:pic>
        <p:nvPicPr>
          <p:cNvPr id="19" name="Picture 18">
            <a:extLst>
              <a:ext uri="{FF2B5EF4-FFF2-40B4-BE49-F238E27FC236}">
                <a16:creationId xmlns:a16="http://schemas.microsoft.com/office/drawing/2014/main" id="{5B70F6B8-F488-8612-87B1-6A7F9518F07B}"/>
              </a:ext>
            </a:extLst>
          </p:cNvPr>
          <p:cNvPicPr>
            <a:picLocks noChangeAspect="1"/>
          </p:cNvPicPr>
          <p:nvPr userDrawn="1"/>
        </p:nvPicPr>
        <p:blipFill>
          <a:blip r:embed="rId15"/>
          <a:stretch>
            <a:fillRect/>
          </a:stretch>
        </p:blipFill>
        <p:spPr>
          <a:xfrm>
            <a:off x="8014117" y="6426356"/>
            <a:ext cx="236454" cy="236454"/>
          </a:xfrm>
          <a:prstGeom prst="rect">
            <a:avLst/>
          </a:prstGeom>
        </p:spPr>
      </p:pic>
      <p:pic>
        <p:nvPicPr>
          <p:cNvPr id="20" name="Picture 19">
            <a:extLst>
              <a:ext uri="{FF2B5EF4-FFF2-40B4-BE49-F238E27FC236}">
                <a16:creationId xmlns:a16="http://schemas.microsoft.com/office/drawing/2014/main" id="{F3AE5908-608A-120A-DC50-927C60A0307B}"/>
              </a:ext>
            </a:extLst>
          </p:cNvPr>
          <p:cNvPicPr>
            <a:picLocks noChangeAspect="1"/>
          </p:cNvPicPr>
          <p:nvPr userDrawn="1"/>
        </p:nvPicPr>
        <p:blipFill>
          <a:blip r:embed="rId16"/>
          <a:stretch>
            <a:fillRect/>
          </a:stretch>
        </p:blipFill>
        <p:spPr>
          <a:xfrm>
            <a:off x="9535669" y="6419564"/>
            <a:ext cx="243246" cy="243246"/>
          </a:xfrm>
          <a:prstGeom prst="rect">
            <a:avLst/>
          </a:prstGeom>
        </p:spPr>
      </p:pic>
      <p:pic>
        <p:nvPicPr>
          <p:cNvPr id="21" name="Picture 20">
            <a:extLst>
              <a:ext uri="{FF2B5EF4-FFF2-40B4-BE49-F238E27FC236}">
                <a16:creationId xmlns:a16="http://schemas.microsoft.com/office/drawing/2014/main" id="{26B92E44-10E7-A760-8C7C-4B8D05F844DD}"/>
              </a:ext>
            </a:extLst>
          </p:cNvPr>
          <p:cNvPicPr>
            <a:picLocks noChangeAspect="1"/>
          </p:cNvPicPr>
          <p:nvPr userDrawn="1"/>
        </p:nvPicPr>
        <p:blipFill>
          <a:blip r:embed="rId17"/>
          <a:stretch>
            <a:fillRect/>
          </a:stretch>
        </p:blipFill>
        <p:spPr>
          <a:xfrm>
            <a:off x="9865954" y="6419564"/>
            <a:ext cx="243246" cy="243246"/>
          </a:xfrm>
          <a:prstGeom prst="rect">
            <a:avLst/>
          </a:prstGeom>
        </p:spPr>
      </p:pic>
      <p:pic>
        <p:nvPicPr>
          <p:cNvPr id="22" name="Picture 21">
            <a:extLst>
              <a:ext uri="{FF2B5EF4-FFF2-40B4-BE49-F238E27FC236}">
                <a16:creationId xmlns:a16="http://schemas.microsoft.com/office/drawing/2014/main" id="{57CA8450-F016-8EBB-12A2-FB55337ED90E}"/>
              </a:ext>
            </a:extLst>
          </p:cNvPr>
          <p:cNvPicPr>
            <a:picLocks noChangeAspect="1"/>
          </p:cNvPicPr>
          <p:nvPr userDrawn="1"/>
        </p:nvPicPr>
        <p:blipFill>
          <a:blip r:embed="rId18"/>
          <a:stretch>
            <a:fillRect/>
          </a:stretch>
        </p:blipFill>
        <p:spPr>
          <a:xfrm>
            <a:off x="486122" y="6322679"/>
            <a:ext cx="236083" cy="407040"/>
          </a:xfrm>
          <a:prstGeom prst="rect">
            <a:avLst/>
          </a:prstGeom>
        </p:spPr>
      </p:pic>
    </p:spTree>
    <p:extLst>
      <p:ext uri="{BB962C8B-B14F-4D97-AF65-F5344CB8AC3E}">
        <p14:creationId xmlns:p14="http://schemas.microsoft.com/office/powerpoint/2010/main" val="256417036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BBDBD1-8F3A-8A45-AE03-66B75398D032}"/>
              </a:ext>
            </a:extLst>
          </p:cNvPr>
          <p:cNvSpPr txBox="1"/>
          <p:nvPr/>
        </p:nvSpPr>
        <p:spPr>
          <a:xfrm>
            <a:off x="1310004" y="2742096"/>
            <a:ext cx="9358455" cy="800219"/>
          </a:xfrm>
          <a:prstGeom prst="rect">
            <a:avLst/>
          </a:prstGeom>
          <a:noFill/>
        </p:spPr>
        <p:txBody>
          <a:bodyPr wrap="square" rtlCol="0">
            <a:spAutoFit/>
          </a:bodyPr>
          <a:lstStyle/>
          <a:p>
            <a:pPr algn="ctr"/>
            <a:r>
              <a:rPr lang="en-US" sz="4600" b="1" dirty="0">
                <a:solidFill>
                  <a:srgbClr val="B22A2D"/>
                </a:solidFill>
                <a:latin typeface="DIN Black" pitchFamily="2" charset="77"/>
                <a:cs typeface="DINOT-Bold" panose="020B0504020101020102" pitchFamily="34" charset="77"/>
              </a:rPr>
              <a:t>Storytelling for Advocacy</a:t>
            </a:r>
          </a:p>
        </p:txBody>
      </p:sp>
      <p:sp>
        <p:nvSpPr>
          <p:cNvPr id="5" name="Rectangle 4">
            <a:extLst>
              <a:ext uri="{FF2B5EF4-FFF2-40B4-BE49-F238E27FC236}">
                <a16:creationId xmlns:a16="http://schemas.microsoft.com/office/drawing/2014/main" id="{E9C1A0D6-DF4C-8749-9BC0-E10B721520B1}"/>
              </a:ext>
            </a:extLst>
          </p:cNvPr>
          <p:cNvSpPr/>
          <p:nvPr/>
        </p:nvSpPr>
        <p:spPr>
          <a:xfrm>
            <a:off x="2517058" y="3681248"/>
            <a:ext cx="6913189" cy="88642"/>
          </a:xfrm>
          <a:prstGeom prst="rect">
            <a:avLst/>
          </a:prstGeom>
          <a:solidFill>
            <a:srgbClr val="B22A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F247FAA-9E8C-B24E-B295-1F932EAA50F9}"/>
              </a:ext>
            </a:extLst>
          </p:cNvPr>
          <p:cNvSpPr txBox="1"/>
          <p:nvPr/>
        </p:nvSpPr>
        <p:spPr>
          <a:xfrm>
            <a:off x="2413616" y="4934863"/>
            <a:ext cx="7120071" cy="646331"/>
          </a:xfrm>
          <a:prstGeom prst="rect">
            <a:avLst/>
          </a:prstGeom>
          <a:noFill/>
        </p:spPr>
        <p:txBody>
          <a:bodyPr wrap="square" rtlCol="0">
            <a:spAutoFit/>
          </a:bodyPr>
          <a:lstStyle/>
          <a:p>
            <a:pPr algn="ctr"/>
            <a:r>
              <a:rPr lang="en-US" b="1" dirty="0"/>
              <a:t>Presented by: Maureen Elias, Storytelling Instructor, Armed Services Arts Partnership</a:t>
            </a:r>
            <a:endParaRPr lang="en-US" dirty="0"/>
          </a:p>
        </p:txBody>
      </p:sp>
    </p:spTree>
    <p:extLst>
      <p:ext uri="{BB962C8B-B14F-4D97-AF65-F5344CB8AC3E}">
        <p14:creationId xmlns:p14="http://schemas.microsoft.com/office/powerpoint/2010/main" val="289703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78C528A-189E-B025-0AD7-525EDFC8C770}"/>
              </a:ext>
            </a:extLst>
          </p:cNvPr>
          <p:cNvPicPr>
            <a:picLocks noChangeAspect="1"/>
          </p:cNvPicPr>
          <p:nvPr/>
        </p:nvPicPr>
        <p:blipFill>
          <a:blip r:embed="rId2"/>
          <a:stretch>
            <a:fillRect/>
          </a:stretch>
        </p:blipFill>
        <p:spPr>
          <a:xfrm>
            <a:off x="1847819" y="1042970"/>
            <a:ext cx="8496362" cy="4772060"/>
          </a:xfrm>
          <a:prstGeom prst="rect">
            <a:avLst/>
          </a:prstGeom>
        </p:spPr>
      </p:pic>
    </p:spTree>
    <p:extLst>
      <p:ext uri="{BB962C8B-B14F-4D97-AF65-F5344CB8AC3E}">
        <p14:creationId xmlns:p14="http://schemas.microsoft.com/office/powerpoint/2010/main" val="2329302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ABA2A-B057-A021-843C-A6D835DF1B5C}"/>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FAEBEDE-4AAC-A1B8-99ED-17C30AD16BFE}"/>
              </a:ext>
            </a:extLst>
          </p:cNvPr>
          <p:cNvPicPr>
            <a:picLocks noGrp="1" noChangeAspect="1"/>
          </p:cNvPicPr>
          <p:nvPr>
            <p:ph idx="1"/>
          </p:nvPr>
        </p:nvPicPr>
        <p:blipFill>
          <a:blip r:embed="rId2"/>
          <a:srcRect l="32213"/>
          <a:stretch/>
        </p:blipFill>
        <p:spPr>
          <a:xfrm>
            <a:off x="5357373" y="1354524"/>
            <a:ext cx="4698350" cy="4627103"/>
          </a:xfrm>
          <a:prstGeom prst="rect">
            <a:avLst/>
          </a:prstGeom>
        </p:spPr>
      </p:pic>
      <p:pic>
        <p:nvPicPr>
          <p:cNvPr id="11" name="Picture 10">
            <a:extLst>
              <a:ext uri="{FF2B5EF4-FFF2-40B4-BE49-F238E27FC236}">
                <a16:creationId xmlns:a16="http://schemas.microsoft.com/office/drawing/2014/main" id="{6F15E06D-443A-C48E-41D2-662D2CD79127}"/>
              </a:ext>
            </a:extLst>
          </p:cNvPr>
          <p:cNvPicPr>
            <a:picLocks noChangeAspect="1"/>
          </p:cNvPicPr>
          <p:nvPr/>
        </p:nvPicPr>
        <p:blipFill>
          <a:blip r:embed="rId3"/>
          <a:srcRect r="41393"/>
          <a:stretch/>
        </p:blipFill>
        <p:spPr>
          <a:xfrm>
            <a:off x="838200" y="1354525"/>
            <a:ext cx="4070389" cy="4627103"/>
          </a:xfrm>
          <a:prstGeom prst="rect">
            <a:avLst/>
          </a:prstGeom>
        </p:spPr>
      </p:pic>
    </p:spTree>
    <p:extLst>
      <p:ext uri="{BB962C8B-B14F-4D97-AF65-F5344CB8AC3E}">
        <p14:creationId xmlns:p14="http://schemas.microsoft.com/office/powerpoint/2010/main" val="3031151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E202B-692D-7596-3088-BF19280E2A18}"/>
              </a:ext>
            </a:extLst>
          </p:cNvPr>
          <p:cNvSpPr>
            <a:spLocks noGrp="1"/>
          </p:cNvSpPr>
          <p:nvPr>
            <p:ph type="title"/>
          </p:nvPr>
        </p:nvSpPr>
        <p:spPr>
          <a:xfrm>
            <a:off x="2934586" y="365125"/>
            <a:ext cx="8419214" cy="1325563"/>
          </a:xfrm>
        </p:spPr>
        <p:txBody>
          <a:bodyPr/>
          <a:lstStyle/>
          <a:p>
            <a:r>
              <a:rPr lang="en-US" b="1" dirty="0"/>
              <a:t>Agenda</a:t>
            </a:r>
          </a:p>
        </p:txBody>
      </p:sp>
      <p:sp>
        <p:nvSpPr>
          <p:cNvPr id="3" name="Content Placeholder 2">
            <a:extLst>
              <a:ext uri="{FF2B5EF4-FFF2-40B4-BE49-F238E27FC236}">
                <a16:creationId xmlns:a16="http://schemas.microsoft.com/office/drawing/2014/main" id="{37A99635-74FD-8226-F7A3-78E5146DBCE9}"/>
              </a:ext>
            </a:extLst>
          </p:cNvPr>
          <p:cNvSpPr>
            <a:spLocks noGrp="1"/>
          </p:cNvSpPr>
          <p:nvPr>
            <p:ph idx="1"/>
          </p:nvPr>
        </p:nvSpPr>
        <p:spPr/>
        <p:txBody>
          <a:bodyPr/>
          <a:lstStyle/>
          <a:p>
            <a:r>
              <a:rPr lang="en-US" dirty="0"/>
              <a:t>Background</a:t>
            </a:r>
          </a:p>
          <a:p>
            <a:r>
              <a:rPr lang="en-US" dirty="0"/>
              <a:t>Why Stories</a:t>
            </a:r>
          </a:p>
          <a:p>
            <a:r>
              <a:rPr lang="en-US" dirty="0"/>
              <a:t>Finding Your Stories</a:t>
            </a:r>
          </a:p>
          <a:p>
            <a:r>
              <a:rPr lang="en-US" dirty="0"/>
              <a:t>Crafting Your Story</a:t>
            </a:r>
          </a:p>
          <a:p>
            <a:r>
              <a:rPr lang="en-US" dirty="0"/>
              <a:t>Ask Examples</a:t>
            </a:r>
          </a:p>
          <a:p>
            <a:r>
              <a:rPr lang="en-US" dirty="0"/>
              <a:t>Best Practices</a:t>
            </a:r>
          </a:p>
          <a:p>
            <a:r>
              <a:rPr lang="en-US" dirty="0"/>
              <a:t>After Advocacy</a:t>
            </a:r>
          </a:p>
        </p:txBody>
      </p:sp>
    </p:spTree>
    <p:extLst>
      <p:ext uri="{BB962C8B-B14F-4D97-AF65-F5344CB8AC3E}">
        <p14:creationId xmlns:p14="http://schemas.microsoft.com/office/powerpoint/2010/main" val="773588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EEE4-F487-F5E0-7183-8CE704254B46}"/>
              </a:ext>
            </a:extLst>
          </p:cNvPr>
          <p:cNvSpPr>
            <a:spLocks noGrp="1"/>
          </p:cNvSpPr>
          <p:nvPr>
            <p:ph type="title"/>
          </p:nvPr>
        </p:nvSpPr>
        <p:spPr>
          <a:xfrm>
            <a:off x="312608" y="240838"/>
            <a:ext cx="10515600" cy="1325563"/>
          </a:xfrm>
        </p:spPr>
        <p:txBody>
          <a:bodyPr/>
          <a:lstStyle/>
          <a:p>
            <a:r>
              <a:rPr lang="en-US" b="1" dirty="0"/>
              <a:t>Background</a:t>
            </a:r>
          </a:p>
        </p:txBody>
      </p:sp>
      <p:pic>
        <p:nvPicPr>
          <p:cNvPr id="5" name="Picture 4">
            <a:extLst>
              <a:ext uri="{FF2B5EF4-FFF2-40B4-BE49-F238E27FC236}">
                <a16:creationId xmlns:a16="http://schemas.microsoft.com/office/drawing/2014/main" id="{23FED0C5-1051-42DE-9E0E-9AA3992E267F}"/>
              </a:ext>
            </a:extLst>
          </p:cNvPr>
          <p:cNvPicPr>
            <a:picLocks noChangeAspect="1"/>
          </p:cNvPicPr>
          <p:nvPr/>
        </p:nvPicPr>
        <p:blipFill>
          <a:blip r:embed="rId2"/>
          <a:srcRect/>
          <a:stretch/>
        </p:blipFill>
        <p:spPr>
          <a:xfrm>
            <a:off x="6249335" y="1133957"/>
            <a:ext cx="4360643" cy="4397211"/>
          </a:xfrm>
          <a:prstGeom prst="rect">
            <a:avLst/>
          </a:prstGeom>
        </p:spPr>
      </p:pic>
      <p:sp>
        <p:nvSpPr>
          <p:cNvPr id="6" name="Text Placeholder 2">
            <a:extLst>
              <a:ext uri="{FF2B5EF4-FFF2-40B4-BE49-F238E27FC236}">
                <a16:creationId xmlns:a16="http://schemas.microsoft.com/office/drawing/2014/main" id="{1953EF7C-E27D-47CF-8098-42CABA752B4B}"/>
              </a:ext>
            </a:extLst>
          </p:cNvPr>
          <p:cNvSpPr txBox="1">
            <a:spLocks/>
          </p:cNvSpPr>
          <p:nvPr/>
        </p:nvSpPr>
        <p:spPr>
          <a:xfrm>
            <a:off x="363830" y="1690219"/>
            <a:ext cx="5206578" cy="4333671"/>
          </a:xfrm>
          <a:prstGeom prst="rect">
            <a:avLst/>
          </a:prstGeom>
        </p:spPr>
        <p:txBody>
          <a:bodyPr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2200" dirty="0">
                <a:cs typeface="Arial" panose="020B0604020202020204" pitchFamily="34" charset="0"/>
              </a:rPr>
              <a:t>Army Veteran and Military Retiree Spouse</a:t>
            </a:r>
          </a:p>
          <a:p>
            <a:pPr marL="342900" indent="-342900"/>
            <a:endParaRPr lang="en-US" sz="2200" dirty="0">
              <a:cs typeface="Arial" panose="020B0604020202020204" pitchFamily="34" charset="0"/>
            </a:endParaRPr>
          </a:p>
          <a:p>
            <a:pPr marL="342900" indent="-342900"/>
            <a:r>
              <a:rPr lang="en-US" sz="2200" dirty="0">
                <a:cs typeface="Arial" panose="020B0604020202020204" pitchFamily="34" charset="0"/>
              </a:rPr>
              <a:t>Former PVA Employee</a:t>
            </a:r>
          </a:p>
          <a:p>
            <a:pPr marL="342900" indent="-342900"/>
            <a:endParaRPr lang="en-US" sz="2200" dirty="0">
              <a:cs typeface="Arial" panose="020B0604020202020204" pitchFamily="34" charset="0"/>
            </a:endParaRPr>
          </a:p>
          <a:p>
            <a:pPr marL="342900" indent="-342900"/>
            <a:r>
              <a:rPr lang="en-US" sz="2200" dirty="0">
                <a:cs typeface="Arial" panose="020B0604020202020204" pitchFamily="34" charset="0"/>
              </a:rPr>
              <a:t>Hill Staffer</a:t>
            </a:r>
          </a:p>
          <a:p>
            <a:pPr marL="342900" indent="-342900"/>
            <a:endParaRPr lang="en-US" sz="2200" dirty="0">
              <a:cs typeface="Arial" panose="020B0604020202020204" pitchFamily="34" charset="0"/>
            </a:endParaRPr>
          </a:p>
          <a:p>
            <a:r>
              <a:rPr lang="en-US" sz="2200" dirty="0"/>
              <a:t>Senior VA Executive</a:t>
            </a:r>
          </a:p>
          <a:p>
            <a:endParaRPr lang="en-US" sz="2200" dirty="0"/>
          </a:p>
          <a:p>
            <a:r>
              <a:rPr lang="en-US" sz="2200" dirty="0"/>
              <a:t>Storytelling Instructor</a:t>
            </a:r>
          </a:p>
        </p:txBody>
      </p:sp>
    </p:spTree>
    <p:extLst>
      <p:ext uri="{BB962C8B-B14F-4D97-AF65-F5344CB8AC3E}">
        <p14:creationId xmlns:p14="http://schemas.microsoft.com/office/powerpoint/2010/main" val="279255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F88D1-A53D-7135-49BA-ECFCF58FE4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FEDFB8-4116-8233-D3E6-96BC01F9D2FA}"/>
              </a:ext>
            </a:extLst>
          </p:cNvPr>
          <p:cNvSpPr>
            <a:spLocks noGrp="1"/>
          </p:cNvSpPr>
          <p:nvPr>
            <p:ph type="title"/>
          </p:nvPr>
        </p:nvSpPr>
        <p:spPr>
          <a:xfrm>
            <a:off x="838200" y="365125"/>
            <a:ext cx="10515600" cy="1325563"/>
          </a:xfrm>
        </p:spPr>
        <p:txBody>
          <a:bodyPr/>
          <a:lstStyle/>
          <a:p>
            <a:r>
              <a:rPr lang="en-US" b="1" dirty="0"/>
              <a:t>Why are Stories so Impactful in Advocacy?</a:t>
            </a:r>
          </a:p>
        </p:txBody>
      </p:sp>
      <p:sp>
        <p:nvSpPr>
          <p:cNvPr id="3" name="Content Placeholder 2">
            <a:extLst>
              <a:ext uri="{FF2B5EF4-FFF2-40B4-BE49-F238E27FC236}">
                <a16:creationId xmlns:a16="http://schemas.microsoft.com/office/drawing/2014/main" id="{C2768BF2-467F-C54C-E84C-9E9634E92F5A}"/>
              </a:ext>
            </a:extLst>
          </p:cNvPr>
          <p:cNvSpPr>
            <a:spLocks noGrp="1"/>
          </p:cNvSpPr>
          <p:nvPr>
            <p:ph idx="1"/>
          </p:nvPr>
        </p:nvSpPr>
        <p:spPr>
          <a:xfrm>
            <a:off x="838200" y="1825625"/>
            <a:ext cx="10515600" cy="4351338"/>
          </a:xfrm>
        </p:spPr>
        <p:txBody>
          <a:bodyPr/>
          <a:lstStyle/>
          <a:p>
            <a:r>
              <a:rPr lang="en-US" dirty="0"/>
              <a:t>Please type in the chat why you think stories are so impactful.</a:t>
            </a:r>
          </a:p>
        </p:txBody>
      </p:sp>
      <p:pic>
        <p:nvPicPr>
          <p:cNvPr id="8" name="Picture 7">
            <a:extLst>
              <a:ext uri="{FF2B5EF4-FFF2-40B4-BE49-F238E27FC236}">
                <a16:creationId xmlns:a16="http://schemas.microsoft.com/office/drawing/2014/main" id="{F38C6530-D4E0-5100-FD33-534EE1731D1F}"/>
              </a:ext>
            </a:extLst>
          </p:cNvPr>
          <p:cNvPicPr>
            <a:picLocks noChangeAspect="1"/>
          </p:cNvPicPr>
          <p:nvPr/>
        </p:nvPicPr>
        <p:blipFill>
          <a:blip r:embed="rId2"/>
          <a:stretch>
            <a:fillRect/>
          </a:stretch>
        </p:blipFill>
        <p:spPr>
          <a:xfrm>
            <a:off x="9446932" y="2580517"/>
            <a:ext cx="2434659" cy="2434659"/>
          </a:xfrm>
          <a:prstGeom prst="rect">
            <a:avLst/>
          </a:prstGeom>
        </p:spPr>
      </p:pic>
      <p:pic>
        <p:nvPicPr>
          <p:cNvPr id="10" name="Picture 9">
            <a:extLst>
              <a:ext uri="{FF2B5EF4-FFF2-40B4-BE49-F238E27FC236}">
                <a16:creationId xmlns:a16="http://schemas.microsoft.com/office/drawing/2014/main" id="{176895A6-F756-E80C-707F-DE52716578F5}"/>
              </a:ext>
            </a:extLst>
          </p:cNvPr>
          <p:cNvPicPr>
            <a:picLocks noChangeAspect="1"/>
          </p:cNvPicPr>
          <p:nvPr/>
        </p:nvPicPr>
        <p:blipFill>
          <a:blip r:embed="rId3"/>
          <a:stretch>
            <a:fillRect/>
          </a:stretch>
        </p:blipFill>
        <p:spPr>
          <a:xfrm>
            <a:off x="3873010" y="2601783"/>
            <a:ext cx="5113815" cy="2413393"/>
          </a:xfrm>
          <a:prstGeom prst="rect">
            <a:avLst/>
          </a:prstGeom>
        </p:spPr>
      </p:pic>
      <p:pic>
        <p:nvPicPr>
          <p:cNvPr id="15" name="Picture 14">
            <a:extLst>
              <a:ext uri="{FF2B5EF4-FFF2-40B4-BE49-F238E27FC236}">
                <a16:creationId xmlns:a16="http://schemas.microsoft.com/office/drawing/2014/main" id="{97FB739F-3A86-EFBE-7E6D-004A430F9732}"/>
              </a:ext>
            </a:extLst>
          </p:cNvPr>
          <p:cNvPicPr>
            <a:picLocks noChangeAspect="1"/>
          </p:cNvPicPr>
          <p:nvPr/>
        </p:nvPicPr>
        <p:blipFill>
          <a:blip r:embed="rId4"/>
          <a:srcRect l="18064" r="11820"/>
          <a:stretch/>
        </p:blipFill>
        <p:spPr>
          <a:xfrm>
            <a:off x="207665" y="2580517"/>
            <a:ext cx="3034810" cy="2434658"/>
          </a:xfrm>
          <a:prstGeom prst="rect">
            <a:avLst/>
          </a:prstGeom>
        </p:spPr>
      </p:pic>
    </p:spTree>
    <p:extLst>
      <p:ext uri="{BB962C8B-B14F-4D97-AF65-F5344CB8AC3E}">
        <p14:creationId xmlns:p14="http://schemas.microsoft.com/office/powerpoint/2010/main" val="820085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40B4C-A96E-2764-F165-77CE8F8E2EC5}"/>
              </a:ext>
            </a:extLst>
          </p:cNvPr>
          <p:cNvSpPr>
            <a:spLocks noGrp="1"/>
          </p:cNvSpPr>
          <p:nvPr>
            <p:ph type="title"/>
          </p:nvPr>
        </p:nvSpPr>
        <p:spPr>
          <a:xfrm>
            <a:off x="838200" y="365125"/>
            <a:ext cx="10515600" cy="1325563"/>
          </a:xfrm>
        </p:spPr>
        <p:txBody>
          <a:bodyPr/>
          <a:lstStyle/>
          <a:p>
            <a:r>
              <a:rPr lang="en-US" b="1" dirty="0"/>
              <a:t>Why are Stories so Impactful in Advocacy?</a:t>
            </a:r>
          </a:p>
        </p:txBody>
      </p:sp>
      <p:sp>
        <p:nvSpPr>
          <p:cNvPr id="3" name="Content Placeholder 2">
            <a:extLst>
              <a:ext uri="{FF2B5EF4-FFF2-40B4-BE49-F238E27FC236}">
                <a16:creationId xmlns:a16="http://schemas.microsoft.com/office/drawing/2014/main" id="{E567E788-1D91-46DC-D012-F44CED2BFF68}"/>
              </a:ext>
            </a:extLst>
          </p:cNvPr>
          <p:cNvSpPr>
            <a:spLocks noGrp="1"/>
          </p:cNvSpPr>
          <p:nvPr>
            <p:ph idx="1"/>
          </p:nvPr>
        </p:nvSpPr>
        <p:spPr>
          <a:xfrm>
            <a:off x="838200" y="1825625"/>
            <a:ext cx="10515600" cy="4351338"/>
          </a:xfrm>
        </p:spPr>
        <p:txBody>
          <a:bodyPr/>
          <a:lstStyle/>
          <a:p>
            <a:r>
              <a:rPr lang="en-US" dirty="0"/>
              <a:t>Please type in the chat why you think stories are so impactful.</a:t>
            </a:r>
          </a:p>
        </p:txBody>
      </p:sp>
      <p:pic>
        <p:nvPicPr>
          <p:cNvPr id="8" name="Picture 7">
            <a:extLst>
              <a:ext uri="{FF2B5EF4-FFF2-40B4-BE49-F238E27FC236}">
                <a16:creationId xmlns:a16="http://schemas.microsoft.com/office/drawing/2014/main" id="{C27421D2-793C-EDDC-A3B8-5666F090ED6D}"/>
              </a:ext>
            </a:extLst>
          </p:cNvPr>
          <p:cNvPicPr>
            <a:picLocks noChangeAspect="1"/>
          </p:cNvPicPr>
          <p:nvPr/>
        </p:nvPicPr>
        <p:blipFill>
          <a:blip r:embed="rId2"/>
          <a:stretch>
            <a:fillRect/>
          </a:stretch>
        </p:blipFill>
        <p:spPr>
          <a:xfrm>
            <a:off x="9446932" y="2580517"/>
            <a:ext cx="2434659" cy="2434659"/>
          </a:xfrm>
          <a:prstGeom prst="rect">
            <a:avLst/>
          </a:prstGeom>
        </p:spPr>
      </p:pic>
      <p:sp>
        <p:nvSpPr>
          <p:cNvPr id="11" name="TextBox 10">
            <a:extLst>
              <a:ext uri="{FF2B5EF4-FFF2-40B4-BE49-F238E27FC236}">
                <a16:creationId xmlns:a16="http://schemas.microsoft.com/office/drawing/2014/main" id="{D5C7984E-64CF-465C-C2AD-D3293DED7F38}"/>
              </a:ext>
            </a:extLst>
          </p:cNvPr>
          <p:cNvSpPr txBox="1"/>
          <p:nvPr/>
        </p:nvSpPr>
        <p:spPr>
          <a:xfrm>
            <a:off x="4001313" y="2799184"/>
            <a:ext cx="4686781" cy="2215991"/>
          </a:xfrm>
          <a:prstGeom prst="rect">
            <a:avLst/>
          </a:prstGeom>
          <a:noFill/>
        </p:spPr>
        <p:txBody>
          <a:bodyPr wrap="square" rtlCol="0">
            <a:spAutoFit/>
          </a:bodyPr>
          <a:lstStyle/>
          <a:p>
            <a:pPr marL="342900" indent="-342900">
              <a:buFont typeface="Arial" panose="020B0604020202020204" pitchFamily="34" charset="0"/>
              <a:buChar char="•"/>
            </a:pPr>
            <a:r>
              <a:rPr lang="en-US" sz="2400" dirty="0"/>
              <a:t>Build Emotional Connection</a:t>
            </a:r>
          </a:p>
          <a:p>
            <a:pPr marL="342900" indent="-342900">
              <a:buFont typeface="Arial" panose="020B0604020202020204" pitchFamily="34" charset="0"/>
              <a:buChar char="•"/>
            </a:pPr>
            <a:r>
              <a:rPr lang="en-US" sz="2400" dirty="0"/>
              <a:t>Create shared Understanding</a:t>
            </a:r>
          </a:p>
          <a:p>
            <a:pPr marL="342900" indent="-342900">
              <a:buFont typeface="Arial" panose="020B0604020202020204" pitchFamily="34" charset="0"/>
              <a:buChar char="•"/>
            </a:pPr>
            <a:r>
              <a:rPr lang="en-US" sz="2400" dirty="0"/>
              <a:t>Meaning Making</a:t>
            </a:r>
          </a:p>
          <a:p>
            <a:pPr marL="342900" indent="-342900">
              <a:buFont typeface="Arial" panose="020B0604020202020204" pitchFamily="34" charset="0"/>
              <a:buChar char="•"/>
            </a:pPr>
            <a:r>
              <a:rPr lang="en-US" sz="2400" dirty="0"/>
              <a:t>Inspire and Motivate</a:t>
            </a:r>
          </a:p>
          <a:p>
            <a:pPr marL="342900" indent="-342900">
              <a:buFont typeface="Arial" panose="020B0604020202020204" pitchFamily="34" charset="0"/>
              <a:buChar char="•"/>
            </a:pPr>
            <a:r>
              <a:rPr lang="en-US" sz="2400" dirty="0"/>
              <a:t>Influence and Persuade</a:t>
            </a:r>
          </a:p>
          <a:p>
            <a:endParaRPr lang="en-US" dirty="0"/>
          </a:p>
        </p:txBody>
      </p:sp>
      <p:pic>
        <p:nvPicPr>
          <p:cNvPr id="15" name="Picture 14">
            <a:extLst>
              <a:ext uri="{FF2B5EF4-FFF2-40B4-BE49-F238E27FC236}">
                <a16:creationId xmlns:a16="http://schemas.microsoft.com/office/drawing/2014/main" id="{DC109FF2-4837-23DE-05F1-7F331B4D30DF}"/>
              </a:ext>
            </a:extLst>
          </p:cNvPr>
          <p:cNvPicPr>
            <a:picLocks noChangeAspect="1"/>
          </p:cNvPicPr>
          <p:nvPr/>
        </p:nvPicPr>
        <p:blipFill>
          <a:blip r:embed="rId3"/>
          <a:srcRect l="18064" r="11820"/>
          <a:stretch/>
        </p:blipFill>
        <p:spPr>
          <a:xfrm>
            <a:off x="207665" y="2580517"/>
            <a:ext cx="3034810" cy="2434658"/>
          </a:xfrm>
          <a:prstGeom prst="rect">
            <a:avLst/>
          </a:prstGeom>
        </p:spPr>
      </p:pic>
    </p:spTree>
    <p:extLst>
      <p:ext uri="{BB962C8B-B14F-4D97-AF65-F5344CB8AC3E}">
        <p14:creationId xmlns:p14="http://schemas.microsoft.com/office/powerpoint/2010/main" val="1504180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E58C2-A20A-ECEE-758B-4D8132EE31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0A69F-7D43-6882-1EBC-522864F60747}"/>
              </a:ext>
            </a:extLst>
          </p:cNvPr>
          <p:cNvSpPr>
            <a:spLocks noGrp="1"/>
          </p:cNvSpPr>
          <p:nvPr>
            <p:ph type="title"/>
          </p:nvPr>
        </p:nvSpPr>
        <p:spPr>
          <a:xfrm>
            <a:off x="838200" y="365125"/>
            <a:ext cx="10515600" cy="589673"/>
          </a:xfrm>
        </p:spPr>
        <p:txBody>
          <a:bodyPr/>
          <a:lstStyle/>
          <a:p>
            <a:r>
              <a:rPr lang="en-US" b="1" dirty="0"/>
              <a:t>Finding Stories to Harness</a:t>
            </a:r>
          </a:p>
        </p:txBody>
      </p:sp>
      <p:sp>
        <p:nvSpPr>
          <p:cNvPr id="3" name="TextBox 2">
            <a:extLst>
              <a:ext uri="{FF2B5EF4-FFF2-40B4-BE49-F238E27FC236}">
                <a16:creationId xmlns:a16="http://schemas.microsoft.com/office/drawing/2014/main" id="{93B3A8F5-140E-9A5A-AC82-EE7678C034A6}"/>
              </a:ext>
            </a:extLst>
          </p:cNvPr>
          <p:cNvSpPr txBox="1"/>
          <p:nvPr/>
        </p:nvSpPr>
        <p:spPr>
          <a:xfrm>
            <a:off x="668653" y="971144"/>
            <a:ext cx="2034206" cy="5632311"/>
          </a:xfrm>
          <a:prstGeom prst="rect">
            <a:avLst/>
          </a:prstGeom>
          <a:noFill/>
        </p:spPr>
        <p:txBody>
          <a:bodyPr wrap="square" rtlCol="0">
            <a:spAutoFit/>
          </a:bodyPr>
          <a:lstStyle/>
          <a:p>
            <a:r>
              <a:rPr lang="en-US" dirty="0"/>
              <a:t>Triumphant</a:t>
            </a:r>
          </a:p>
          <a:p>
            <a:r>
              <a:rPr lang="en-US" dirty="0"/>
              <a:t>Heroic</a:t>
            </a:r>
          </a:p>
          <a:p>
            <a:r>
              <a:rPr lang="en-US" dirty="0"/>
              <a:t>Cowardly</a:t>
            </a:r>
          </a:p>
          <a:p>
            <a:r>
              <a:rPr lang="en-US" dirty="0"/>
              <a:t>Romantic</a:t>
            </a:r>
          </a:p>
          <a:p>
            <a:r>
              <a:rPr lang="en-US" dirty="0"/>
              <a:t>Lonely</a:t>
            </a:r>
          </a:p>
          <a:p>
            <a:r>
              <a:rPr lang="en-US" dirty="0"/>
              <a:t>Disgusted</a:t>
            </a:r>
          </a:p>
          <a:p>
            <a:r>
              <a:rPr lang="en-US" dirty="0"/>
              <a:t>Desperate</a:t>
            </a:r>
          </a:p>
          <a:p>
            <a:r>
              <a:rPr lang="en-US" dirty="0"/>
              <a:t>Delighted</a:t>
            </a:r>
          </a:p>
          <a:p>
            <a:r>
              <a:rPr lang="en-US" dirty="0"/>
              <a:t>Insecure</a:t>
            </a:r>
          </a:p>
          <a:p>
            <a:r>
              <a:rPr lang="en-US" dirty="0"/>
              <a:t>Amazed</a:t>
            </a:r>
          </a:p>
          <a:p>
            <a:r>
              <a:rPr lang="en-US" dirty="0"/>
              <a:t>Glamorous</a:t>
            </a:r>
          </a:p>
          <a:p>
            <a:r>
              <a:rPr lang="en-US" dirty="0"/>
              <a:t>Patriotic/Proud</a:t>
            </a:r>
          </a:p>
          <a:p>
            <a:r>
              <a:rPr lang="en-US" dirty="0"/>
              <a:t>Discombobulated</a:t>
            </a:r>
          </a:p>
          <a:p>
            <a:r>
              <a:rPr lang="en-US" dirty="0"/>
              <a:t>Rebellious</a:t>
            </a:r>
          </a:p>
          <a:p>
            <a:r>
              <a:rPr lang="en-US" dirty="0"/>
              <a:t>Seductive</a:t>
            </a:r>
          </a:p>
          <a:p>
            <a:r>
              <a:rPr lang="en-US" dirty="0"/>
              <a:t>Suspicious</a:t>
            </a:r>
          </a:p>
          <a:p>
            <a:r>
              <a:rPr lang="en-US" dirty="0"/>
              <a:t>Envious</a:t>
            </a:r>
          </a:p>
          <a:p>
            <a:r>
              <a:rPr lang="en-US" dirty="0"/>
              <a:t>Embarrassed</a:t>
            </a:r>
          </a:p>
          <a:p>
            <a:endParaRPr lang="en-US" dirty="0"/>
          </a:p>
          <a:p>
            <a:endParaRPr lang="en-US" dirty="0"/>
          </a:p>
        </p:txBody>
      </p:sp>
      <p:sp>
        <p:nvSpPr>
          <p:cNvPr id="5" name="TextBox 4">
            <a:extLst>
              <a:ext uri="{FF2B5EF4-FFF2-40B4-BE49-F238E27FC236}">
                <a16:creationId xmlns:a16="http://schemas.microsoft.com/office/drawing/2014/main" id="{EA97AB86-5996-FA00-85BB-A0E301024FFC}"/>
              </a:ext>
            </a:extLst>
          </p:cNvPr>
          <p:cNvSpPr txBox="1"/>
          <p:nvPr/>
        </p:nvSpPr>
        <p:spPr>
          <a:xfrm>
            <a:off x="2721377" y="971144"/>
            <a:ext cx="1652184" cy="5355312"/>
          </a:xfrm>
          <a:prstGeom prst="rect">
            <a:avLst/>
          </a:prstGeom>
          <a:noFill/>
        </p:spPr>
        <p:txBody>
          <a:bodyPr wrap="none" rtlCol="0">
            <a:spAutoFit/>
          </a:bodyPr>
          <a:lstStyle/>
          <a:p>
            <a:r>
              <a:rPr lang="en-US" dirty="0"/>
              <a:t>Wacky</a:t>
            </a:r>
          </a:p>
          <a:p>
            <a:r>
              <a:rPr lang="en-US" dirty="0"/>
              <a:t>Broken-hearted</a:t>
            </a:r>
          </a:p>
          <a:p>
            <a:r>
              <a:rPr lang="en-US" dirty="0"/>
              <a:t>Lucky</a:t>
            </a:r>
          </a:p>
          <a:p>
            <a:r>
              <a:rPr lang="en-US" dirty="0"/>
              <a:t>Remorseful</a:t>
            </a:r>
          </a:p>
          <a:p>
            <a:r>
              <a:rPr lang="en-US" dirty="0"/>
              <a:t>Saintly</a:t>
            </a:r>
          </a:p>
          <a:p>
            <a:r>
              <a:rPr lang="en-US" dirty="0"/>
              <a:t>Terrified</a:t>
            </a:r>
          </a:p>
          <a:p>
            <a:r>
              <a:rPr lang="en-US" dirty="0"/>
              <a:t>Silly/Giddy</a:t>
            </a:r>
          </a:p>
          <a:p>
            <a:r>
              <a:rPr lang="en-US" dirty="0"/>
              <a:t>Tricky/Sneaky</a:t>
            </a:r>
          </a:p>
          <a:p>
            <a:r>
              <a:rPr lang="en-US" dirty="0"/>
              <a:t>Happy</a:t>
            </a:r>
          </a:p>
          <a:p>
            <a:r>
              <a:rPr lang="en-US" dirty="0"/>
              <a:t>Vengeful</a:t>
            </a:r>
          </a:p>
          <a:p>
            <a:r>
              <a:rPr lang="en-US" dirty="0"/>
              <a:t>Frustrated</a:t>
            </a:r>
          </a:p>
          <a:p>
            <a:r>
              <a:rPr lang="en-US" dirty="0"/>
              <a:t>Lone Wolfish</a:t>
            </a:r>
          </a:p>
          <a:p>
            <a:r>
              <a:rPr lang="en-US" dirty="0"/>
              <a:t>Cursed</a:t>
            </a:r>
          </a:p>
          <a:p>
            <a:r>
              <a:rPr lang="en-US" dirty="0"/>
              <a:t>Inspired</a:t>
            </a:r>
          </a:p>
          <a:p>
            <a:r>
              <a:rPr lang="en-US" dirty="0"/>
              <a:t>Surprised</a:t>
            </a:r>
          </a:p>
          <a:p>
            <a:r>
              <a:rPr lang="en-US" dirty="0"/>
              <a:t>Amused</a:t>
            </a:r>
          </a:p>
          <a:p>
            <a:r>
              <a:rPr lang="en-US" dirty="0"/>
              <a:t>Grateful</a:t>
            </a:r>
          </a:p>
          <a:p>
            <a:r>
              <a:rPr lang="en-US" dirty="0"/>
              <a:t>Peaceful</a:t>
            </a:r>
          </a:p>
          <a:p>
            <a:endParaRPr lang="en-US" dirty="0"/>
          </a:p>
        </p:txBody>
      </p:sp>
      <p:sp>
        <p:nvSpPr>
          <p:cNvPr id="6" name="TextBox 5">
            <a:extLst>
              <a:ext uri="{FF2B5EF4-FFF2-40B4-BE49-F238E27FC236}">
                <a16:creationId xmlns:a16="http://schemas.microsoft.com/office/drawing/2014/main" id="{67CABFE3-4942-A47A-D704-92BB76642BC2}"/>
              </a:ext>
            </a:extLst>
          </p:cNvPr>
          <p:cNvSpPr txBox="1"/>
          <p:nvPr/>
        </p:nvSpPr>
        <p:spPr>
          <a:xfrm>
            <a:off x="4495037" y="965289"/>
            <a:ext cx="1409232" cy="5355312"/>
          </a:xfrm>
          <a:prstGeom prst="rect">
            <a:avLst/>
          </a:prstGeom>
          <a:noFill/>
        </p:spPr>
        <p:txBody>
          <a:bodyPr wrap="none" rtlCol="0">
            <a:spAutoFit/>
          </a:bodyPr>
          <a:lstStyle/>
          <a:p>
            <a:r>
              <a:rPr lang="en-US" dirty="0"/>
              <a:t>Confused</a:t>
            </a:r>
          </a:p>
          <a:p>
            <a:r>
              <a:rPr lang="en-US" dirty="0"/>
              <a:t>Friendly</a:t>
            </a:r>
          </a:p>
          <a:p>
            <a:r>
              <a:rPr lang="en-US" dirty="0"/>
              <a:t>Nervous</a:t>
            </a:r>
          </a:p>
          <a:p>
            <a:r>
              <a:rPr lang="en-US" dirty="0"/>
              <a:t>Sentimental</a:t>
            </a:r>
          </a:p>
          <a:p>
            <a:r>
              <a:rPr lang="en-US" dirty="0"/>
              <a:t>Betrayed</a:t>
            </a:r>
          </a:p>
          <a:p>
            <a:r>
              <a:rPr lang="en-US" dirty="0"/>
              <a:t>Passionate</a:t>
            </a:r>
          </a:p>
          <a:p>
            <a:r>
              <a:rPr lang="en-US" dirty="0"/>
              <a:t>Diabolical</a:t>
            </a:r>
          </a:p>
          <a:p>
            <a:r>
              <a:rPr lang="en-US" dirty="0"/>
              <a:t>Humbled</a:t>
            </a:r>
          </a:p>
          <a:p>
            <a:r>
              <a:rPr lang="en-US" dirty="0"/>
              <a:t>Worried</a:t>
            </a:r>
          </a:p>
          <a:p>
            <a:r>
              <a:rPr lang="en-US" dirty="0"/>
              <a:t>Hateful</a:t>
            </a:r>
          </a:p>
          <a:p>
            <a:r>
              <a:rPr lang="en-US" dirty="0"/>
              <a:t>Empathetic</a:t>
            </a:r>
          </a:p>
          <a:p>
            <a:r>
              <a:rPr lang="en-US" dirty="0"/>
              <a:t>Homesick</a:t>
            </a:r>
          </a:p>
          <a:p>
            <a:r>
              <a:rPr lang="en-US" dirty="0"/>
              <a:t>Panicked</a:t>
            </a:r>
          </a:p>
          <a:p>
            <a:r>
              <a:rPr lang="en-US" dirty="0"/>
              <a:t>Excited</a:t>
            </a:r>
          </a:p>
          <a:p>
            <a:r>
              <a:rPr lang="en-US" dirty="0"/>
              <a:t>Powerful</a:t>
            </a:r>
          </a:p>
          <a:p>
            <a:r>
              <a:rPr lang="en-US" dirty="0"/>
              <a:t>Helpless</a:t>
            </a:r>
          </a:p>
          <a:p>
            <a:r>
              <a:rPr lang="en-US" dirty="0"/>
              <a:t>Spontaneous</a:t>
            </a:r>
          </a:p>
          <a:p>
            <a:r>
              <a:rPr lang="en-US" dirty="0"/>
              <a:t>Flummoxed</a:t>
            </a:r>
          </a:p>
          <a:p>
            <a:endParaRPr lang="en-US" dirty="0"/>
          </a:p>
        </p:txBody>
      </p:sp>
      <p:sp>
        <p:nvSpPr>
          <p:cNvPr id="7" name="TextBox 6">
            <a:extLst>
              <a:ext uri="{FF2B5EF4-FFF2-40B4-BE49-F238E27FC236}">
                <a16:creationId xmlns:a16="http://schemas.microsoft.com/office/drawing/2014/main" id="{516A4590-BC88-1EB6-0A7D-0D2289B8F199}"/>
              </a:ext>
            </a:extLst>
          </p:cNvPr>
          <p:cNvSpPr txBox="1"/>
          <p:nvPr/>
        </p:nvSpPr>
        <p:spPr>
          <a:xfrm>
            <a:off x="6207238" y="971144"/>
            <a:ext cx="1786836" cy="5355312"/>
          </a:xfrm>
          <a:prstGeom prst="rect">
            <a:avLst/>
          </a:prstGeom>
          <a:noFill/>
        </p:spPr>
        <p:txBody>
          <a:bodyPr wrap="none" rtlCol="0">
            <a:spAutoFit/>
          </a:bodyPr>
          <a:lstStyle/>
          <a:p>
            <a:r>
              <a:rPr lang="en-US" dirty="0"/>
              <a:t>Uncompromising</a:t>
            </a:r>
          </a:p>
          <a:p>
            <a:r>
              <a:rPr lang="en-US" dirty="0"/>
              <a:t>Shy/Timid</a:t>
            </a:r>
          </a:p>
          <a:p>
            <a:r>
              <a:rPr lang="en-US" dirty="0"/>
              <a:t>Invincible</a:t>
            </a:r>
          </a:p>
          <a:p>
            <a:r>
              <a:rPr lang="en-US" dirty="0"/>
              <a:t>Foolish</a:t>
            </a:r>
          </a:p>
          <a:p>
            <a:r>
              <a:rPr lang="en-US" dirty="0"/>
              <a:t>Paranoid</a:t>
            </a:r>
          </a:p>
          <a:p>
            <a:r>
              <a:rPr lang="en-US" dirty="0"/>
              <a:t>Ruthless</a:t>
            </a:r>
          </a:p>
          <a:p>
            <a:r>
              <a:rPr lang="en-US" dirty="0"/>
              <a:t>Free-Spirited</a:t>
            </a:r>
          </a:p>
          <a:p>
            <a:r>
              <a:rPr lang="en-US" dirty="0"/>
              <a:t>Crazed</a:t>
            </a:r>
          </a:p>
          <a:p>
            <a:r>
              <a:rPr lang="en-US" dirty="0"/>
              <a:t>Motivated</a:t>
            </a:r>
          </a:p>
          <a:p>
            <a:r>
              <a:rPr lang="en-US" dirty="0"/>
              <a:t>Secretive</a:t>
            </a:r>
          </a:p>
          <a:p>
            <a:r>
              <a:rPr lang="en-US" dirty="0"/>
              <a:t>On the Verge</a:t>
            </a:r>
          </a:p>
          <a:p>
            <a:r>
              <a:rPr lang="en-US" dirty="0"/>
              <a:t>In Love</a:t>
            </a:r>
          </a:p>
          <a:p>
            <a:r>
              <a:rPr lang="en-US" dirty="0"/>
              <a:t>Playful</a:t>
            </a:r>
          </a:p>
          <a:p>
            <a:r>
              <a:rPr lang="en-US" dirty="0"/>
              <a:t>Amorous</a:t>
            </a:r>
          </a:p>
          <a:p>
            <a:r>
              <a:rPr lang="en-US" dirty="0"/>
              <a:t>Awed</a:t>
            </a:r>
          </a:p>
          <a:p>
            <a:r>
              <a:rPr lang="en-US" dirty="0"/>
              <a:t>Desirable</a:t>
            </a:r>
          </a:p>
          <a:p>
            <a:r>
              <a:rPr lang="en-US" dirty="0"/>
              <a:t>Empowered</a:t>
            </a:r>
          </a:p>
          <a:p>
            <a:r>
              <a:rPr lang="en-US" dirty="0"/>
              <a:t>Trapped</a:t>
            </a:r>
          </a:p>
          <a:p>
            <a:endParaRPr lang="en-US" dirty="0"/>
          </a:p>
        </p:txBody>
      </p:sp>
      <p:sp>
        <p:nvSpPr>
          <p:cNvPr id="8" name="TextBox 7">
            <a:extLst>
              <a:ext uri="{FF2B5EF4-FFF2-40B4-BE49-F238E27FC236}">
                <a16:creationId xmlns:a16="http://schemas.microsoft.com/office/drawing/2014/main" id="{CDAEE8AC-8987-8B46-1802-840F432367A5}"/>
              </a:ext>
            </a:extLst>
          </p:cNvPr>
          <p:cNvSpPr txBox="1"/>
          <p:nvPr/>
        </p:nvSpPr>
        <p:spPr>
          <a:xfrm>
            <a:off x="8256738" y="954798"/>
            <a:ext cx="1335815" cy="5078313"/>
          </a:xfrm>
          <a:prstGeom prst="rect">
            <a:avLst/>
          </a:prstGeom>
          <a:noFill/>
        </p:spPr>
        <p:txBody>
          <a:bodyPr wrap="none" rtlCol="0">
            <a:spAutoFit/>
          </a:bodyPr>
          <a:lstStyle/>
          <a:p>
            <a:r>
              <a:rPr lang="en-US" dirty="0"/>
              <a:t>Grieving</a:t>
            </a:r>
          </a:p>
          <a:p>
            <a:r>
              <a:rPr lang="en-US" dirty="0"/>
              <a:t>Ashamed</a:t>
            </a:r>
          </a:p>
          <a:p>
            <a:r>
              <a:rPr lang="en-US" dirty="0"/>
              <a:t>Affectionate</a:t>
            </a:r>
          </a:p>
          <a:p>
            <a:r>
              <a:rPr lang="en-US" dirty="0"/>
              <a:t>Eager</a:t>
            </a:r>
          </a:p>
          <a:p>
            <a:r>
              <a:rPr lang="en-US" dirty="0"/>
              <a:t>Blissful</a:t>
            </a:r>
          </a:p>
          <a:p>
            <a:r>
              <a:rPr lang="en-US" dirty="0"/>
              <a:t>Satisfied</a:t>
            </a:r>
          </a:p>
          <a:p>
            <a:r>
              <a:rPr lang="en-US" dirty="0"/>
              <a:t>Restless</a:t>
            </a:r>
          </a:p>
          <a:p>
            <a:r>
              <a:rPr lang="en-US" dirty="0"/>
              <a:t>Tender</a:t>
            </a:r>
          </a:p>
          <a:p>
            <a:r>
              <a:rPr lang="en-US" dirty="0"/>
              <a:t>Hysterical</a:t>
            </a:r>
          </a:p>
          <a:p>
            <a:r>
              <a:rPr lang="en-US" dirty="0"/>
              <a:t>Devastated</a:t>
            </a:r>
          </a:p>
          <a:p>
            <a:r>
              <a:rPr lang="en-US" dirty="0"/>
              <a:t>Infatuated</a:t>
            </a:r>
          </a:p>
          <a:p>
            <a:r>
              <a:rPr lang="en-US" dirty="0"/>
              <a:t>Hurt</a:t>
            </a:r>
          </a:p>
          <a:p>
            <a:r>
              <a:rPr lang="en-US" dirty="0"/>
              <a:t>Alarmed</a:t>
            </a:r>
          </a:p>
          <a:p>
            <a:r>
              <a:rPr lang="en-US" dirty="0"/>
              <a:t>Defeated</a:t>
            </a:r>
          </a:p>
          <a:p>
            <a:r>
              <a:rPr lang="en-US" dirty="0"/>
              <a:t>Sexy</a:t>
            </a:r>
          </a:p>
          <a:p>
            <a:r>
              <a:rPr lang="en-US" dirty="0"/>
              <a:t>Relieved</a:t>
            </a:r>
          </a:p>
          <a:p>
            <a:r>
              <a:rPr lang="en-US" dirty="0"/>
              <a:t>Irritated</a:t>
            </a:r>
          </a:p>
          <a:p>
            <a:r>
              <a:rPr lang="en-US" dirty="0"/>
              <a:t>Adoring</a:t>
            </a:r>
          </a:p>
        </p:txBody>
      </p:sp>
      <p:sp>
        <p:nvSpPr>
          <p:cNvPr id="9" name="TextBox 8">
            <a:extLst>
              <a:ext uri="{FF2B5EF4-FFF2-40B4-BE49-F238E27FC236}">
                <a16:creationId xmlns:a16="http://schemas.microsoft.com/office/drawing/2014/main" id="{CB8AF614-4029-4204-ABCE-4B32139965D4}"/>
              </a:ext>
            </a:extLst>
          </p:cNvPr>
          <p:cNvSpPr txBox="1"/>
          <p:nvPr/>
        </p:nvSpPr>
        <p:spPr>
          <a:xfrm>
            <a:off x="10009244" y="954798"/>
            <a:ext cx="1398140" cy="5355312"/>
          </a:xfrm>
          <a:prstGeom prst="rect">
            <a:avLst/>
          </a:prstGeom>
          <a:noFill/>
        </p:spPr>
        <p:txBody>
          <a:bodyPr wrap="none" rtlCol="0">
            <a:spAutoFit/>
          </a:bodyPr>
          <a:lstStyle/>
          <a:p>
            <a:r>
              <a:rPr lang="en-US" dirty="0"/>
              <a:t>Depressed</a:t>
            </a:r>
          </a:p>
          <a:p>
            <a:r>
              <a:rPr lang="en-US" dirty="0"/>
              <a:t>Nostalgic</a:t>
            </a:r>
          </a:p>
          <a:p>
            <a:r>
              <a:rPr lang="en-US" dirty="0"/>
              <a:t>Mad/Furious</a:t>
            </a:r>
          </a:p>
          <a:p>
            <a:r>
              <a:rPr lang="en-US" dirty="0"/>
              <a:t>Traumatized</a:t>
            </a:r>
          </a:p>
          <a:p>
            <a:r>
              <a:rPr lang="en-US" dirty="0"/>
              <a:t>Energized</a:t>
            </a:r>
          </a:p>
          <a:p>
            <a:r>
              <a:rPr lang="en-US" dirty="0"/>
              <a:t>Sad</a:t>
            </a:r>
          </a:p>
          <a:p>
            <a:r>
              <a:rPr lang="en-US" dirty="0"/>
              <a:t>Insulted</a:t>
            </a:r>
          </a:p>
          <a:p>
            <a:r>
              <a:rPr lang="en-US" dirty="0"/>
              <a:t>Rejected</a:t>
            </a:r>
          </a:p>
          <a:p>
            <a:r>
              <a:rPr lang="en-US" dirty="0"/>
              <a:t>Superior</a:t>
            </a:r>
          </a:p>
          <a:p>
            <a:r>
              <a:rPr lang="en-US" dirty="0"/>
              <a:t>Guilty</a:t>
            </a:r>
          </a:p>
          <a:p>
            <a:r>
              <a:rPr lang="en-US" dirty="0"/>
              <a:t>Innocent</a:t>
            </a:r>
          </a:p>
          <a:p>
            <a:r>
              <a:rPr lang="en-US" dirty="0"/>
              <a:t>Cheated</a:t>
            </a:r>
          </a:p>
          <a:p>
            <a:r>
              <a:rPr lang="en-US" dirty="0"/>
              <a:t>Stubborn</a:t>
            </a:r>
          </a:p>
          <a:p>
            <a:r>
              <a:rPr lang="en-US" dirty="0"/>
              <a:t>Joyful</a:t>
            </a:r>
          </a:p>
          <a:p>
            <a:r>
              <a:rPr lang="en-US" dirty="0"/>
              <a:t>Exasperated</a:t>
            </a:r>
          </a:p>
          <a:p>
            <a:r>
              <a:rPr lang="en-US" dirty="0"/>
              <a:t>Enthusiastic</a:t>
            </a:r>
          </a:p>
          <a:p>
            <a:r>
              <a:rPr lang="en-US" dirty="0"/>
              <a:t>Persecuted</a:t>
            </a:r>
          </a:p>
          <a:p>
            <a:r>
              <a:rPr lang="en-US" dirty="0"/>
              <a:t>Trusting</a:t>
            </a:r>
          </a:p>
          <a:p>
            <a:endParaRPr lang="en-US" dirty="0"/>
          </a:p>
        </p:txBody>
      </p:sp>
    </p:spTree>
    <p:extLst>
      <p:ext uri="{BB962C8B-B14F-4D97-AF65-F5344CB8AC3E}">
        <p14:creationId xmlns:p14="http://schemas.microsoft.com/office/powerpoint/2010/main" val="29320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EEE4-F487-F5E0-7183-8CE704254B46}"/>
              </a:ext>
            </a:extLst>
          </p:cNvPr>
          <p:cNvSpPr>
            <a:spLocks noGrp="1"/>
          </p:cNvSpPr>
          <p:nvPr>
            <p:ph type="title"/>
          </p:nvPr>
        </p:nvSpPr>
        <p:spPr>
          <a:xfrm>
            <a:off x="838200" y="365125"/>
            <a:ext cx="10515600" cy="589673"/>
          </a:xfrm>
        </p:spPr>
        <p:txBody>
          <a:bodyPr/>
          <a:lstStyle/>
          <a:p>
            <a:r>
              <a:rPr lang="en-US" b="1" dirty="0"/>
              <a:t>Finding Stories to Harness</a:t>
            </a:r>
          </a:p>
        </p:txBody>
      </p:sp>
      <p:sp>
        <p:nvSpPr>
          <p:cNvPr id="4" name="Text Placeholder 2">
            <a:extLst>
              <a:ext uri="{FF2B5EF4-FFF2-40B4-BE49-F238E27FC236}">
                <a16:creationId xmlns:a16="http://schemas.microsoft.com/office/drawing/2014/main" id="{02317419-8634-4A5A-B5EA-C1C1FAB4A989}"/>
              </a:ext>
            </a:extLst>
          </p:cNvPr>
          <p:cNvSpPr txBox="1">
            <a:spLocks/>
          </p:cNvSpPr>
          <p:nvPr/>
        </p:nvSpPr>
        <p:spPr>
          <a:xfrm>
            <a:off x="525208" y="1060360"/>
            <a:ext cx="10644042" cy="4826496"/>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A lot of us think we only have one good story. Not true!</a:t>
            </a:r>
          </a:p>
          <a:p>
            <a:pPr lvl="1"/>
            <a:r>
              <a:rPr lang="en-US" dirty="0"/>
              <a:t>Just about every good, bad, or interesting thing that has happened in your life can become a story.  </a:t>
            </a:r>
          </a:p>
          <a:p>
            <a:pPr lvl="1"/>
            <a:r>
              <a:rPr lang="en-US" dirty="0"/>
              <a:t>What is the difference between a story and an anecdote?</a:t>
            </a:r>
          </a:p>
          <a:p>
            <a:pPr lvl="1"/>
            <a:r>
              <a:rPr lang="en-US" dirty="0"/>
              <a:t>Exercise Story seeds</a:t>
            </a:r>
          </a:p>
          <a:p>
            <a:pPr lvl="2"/>
            <a:r>
              <a:rPr lang="en-US" dirty="0"/>
              <a:t>People</a:t>
            </a:r>
          </a:p>
          <a:p>
            <a:pPr lvl="2"/>
            <a:r>
              <a:rPr lang="en-US" dirty="0"/>
              <a:t>Places</a:t>
            </a:r>
          </a:p>
          <a:p>
            <a:pPr lvl="2"/>
            <a:r>
              <a:rPr lang="en-US" dirty="0"/>
              <a:t>Emotions</a:t>
            </a:r>
          </a:p>
        </p:txBody>
      </p:sp>
    </p:spTree>
    <p:extLst>
      <p:ext uri="{BB962C8B-B14F-4D97-AF65-F5344CB8AC3E}">
        <p14:creationId xmlns:p14="http://schemas.microsoft.com/office/powerpoint/2010/main" val="236241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615333F-9879-541D-0664-70DC548239CC}"/>
              </a:ext>
            </a:extLst>
          </p:cNvPr>
          <p:cNvSpPr txBox="1"/>
          <p:nvPr/>
        </p:nvSpPr>
        <p:spPr>
          <a:xfrm>
            <a:off x="633907" y="213173"/>
            <a:ext cx="9093511" cy="769441"/>
          </a:xfrm>
          <a:prstGeom prst="rect">
            <a:avLst/>
          </a:prstGeom>
          <a:noFill/>
        </p:spPr>
        <p:txBody>
          <a:bodyPr wrap="square" rtlCol="0">
            <a:spAutoFit/>
          </a:bodyPr>
          <a:lstStyle/>
          <a:p>
            <a:r>
              <a:rPr lang="en-US" sz="4400" b="1" dirty="0">
                <a:latin typeface="+mj-lt"/>
              </a:rPr>
              <a:t>Crafting Your Story</a:t>
            </a:r>
          </a:p>
        </p:txBody>
      </p:sp>
      <p:sp>
        <p:nvSpPr>
          <p:cNvPr id="10" name="TextBox 9">
            <a:extLst>
              <a:ext uri="{FF2B5EF4-FFF2-40B4-BE49-F238E27FC236}">
                <a16:creationId xmlns:a16="http://schemas.microsoft.com/office/drawing/2014/main" id="{7368F9BD-0079-F076-0AD5-F4B831D62426}"/>
              </a:ext>
            </a:extLst>
          </p:cNvPr>
          <p:cNvSpPr txBox="1"/>
          <p:nvPr/>
        </p:nvSpPr>
        <p:spPr>
          <a:xfrm>
            <a:off x="1086416" y="1113576"/>
            <a:ext cx="12567875" cy="4890445"/>
          </a:xfrm>
          <a:prstGeom prst="rect">
            <a:avLst/>
          </a:prstGeom>
          <a:noFill/>
        </p:spPr>
        <p:txBody>
          <a:bodyPr wrap="square">
            <a:spAutoFit/>
          </a:bodyPr>
          <a:lstStyle/>
          <a:p>
            <a:r>
              <a:rPr lang="en-US" b="1" dirty="0"/>
              <a:t>Set-up: </a:t>
            </a:r>
            <a:r>
              <a:rPr lang="en-US" dirty="0"/>
              <a:t>What is the norm at the time of the story? Who are the characters and what is</a:t>
            </a:r>
          </a:p>
          <a:p>
            <a:r>
              <a:rPr lang="en-US" dirty="0"/>
              <a:t>the setting? </a:t>
            </a:r>
          </a:p>
          <a:p>
            <a:endParaRPr lang="en-US" dirty="0"/>
          </a:p>
          <a:p>
            <a:r>
              <a:rPr lang="en-US" b="1" dirty="0"/>
              <a:t>Desire: </a:t>
            </a:r>
            <a:r>
              <a:rPr lang="en-US" dirty="0"/>
              <a:t>What do you (the protagonist) want? And what is at stake for you if you do not</a:t>
            </a:r>
          </a:p>
          <a:p>
            <a:r>
              <a:rPr lang="en-US" dirty="0"/>
              <a:t>achieve your desire? </a:t>
            </a:r>
          </a:p>
          <a:p>
            <a:endParaRPr lang="en-US" dirty="0"/>
          </a:p>
          <a:p>
            <a:r>
              <a:rPr lang="en-US" b="1" dirty="0"/>
              <a:t>Inciting Incident: </a:t>
            </a:r>
            <a:r>
              <a:rPr lang="en-US" dirty="0"/>
              <a:t>What event, decision, or action throws the protagonist’s life out of</a:t>
            </a:r>
          </a:p>
          <a:p>
            <a:r>
              <a:rPr lang="en-US" dirty="0"/>
              <a:t>balance and sends you (the protagonist) on a new path? </a:t>
            </a:r>
          </a:p>
          <a:p>
            <a:endParaRPr lang="en-US" dirty="0"/>
          </a:p>
          <a:p>
            <a:r>
              <a:rPr lang="en-US" b="1" dirty="0"/>
              <a:t>Rising Action: </a:t>
            </a:r>
            <a:r>
              <a:rPr lang="en-US" dirty="0"/>
              <a:t>What problems or obstacles stand in the way of the protagonist’s desire?</a:t>
            </a:r>
          </a:p>
          <a:p>
            <a:r>
              <a:rPr lang="en-US" dirty="0"/>
              <a:t>What gets in your way, creating the rising tension of the story? </a:t>
            </a:r>
          </a:p>
          <a:p>
            <a:endParaRPr lang="en-US" dirty="0"/>
          </a:p>
          <a:p>
            <a:r>
              <a:rPr lang="en-US" b="1" dirty="0"/>
              <a:t>Climax: </a:t>
            </a:r>
            <a:r>
              <a:rPr lang="en-US" dirty="0"/>
              <a:t>When does the central Q of the story get answered? What choice do you make</a:t>
            </a:r>
          </a:p>
          <a:p>
            <a:r>
              <a:rPr lang="en-US" dirty="0"/>
              <a:t>or action do you take to bring about the climax?</a:t>
            </a:r>
          </a:p>
          <a:p>
            <a:endParaRPr lang="en-US" dirty="0"/>
          </a:p>
          <a:p>
            <a:r>
              <a:rPr lang="en-US" b="1" dirty="0"/>
              <a:t>Resolution: </a:t>
            </a:r>
            <a:r>
              <a:rPr lang="en-US" dirty="0"/>
              <a:t>What questions are answered? What has changed in you? What's your new</a:t>
            </a:r>
          </a:p>
          <a:p>
            <a:r>
              <a:rPr lang="en-US" dirty="0"/>
              <a:t>norm? </a:t>
            </a:r>
          </a:p>
        </p:txBody>
      </p:sp>
    </p:spTree>
    <p:extLst>
      <p:ext uri="{BB962C8B-B14F-4D97-AF65-F5344CB8AC3E}">
        <p14:creationId xmlns:p14="http://schemas.microsoft.com/office/powerpoint/2010/main" val="2248294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6E58E-B1F3-97F6-A451-4FDF79A859B2}"/>
              </a:ext>
            </a:extLst>
          </p:cNvPr>
          <p:cNvSpPr>
            <a:spLocks noGrp="1"/>
          </p:cNvSpPr>
          <p:nvPr>
            <p:ph type="title"/>
          </p:nvPr>
        </p:nvSpPr>
        <p:spPr/>
        <p:txBody>
          <a:bodyPr/>
          <a:lstStyle/>
          <a:p>
            <a:r>
              <a:rPr lang="en-US" b="1" dirty="0"/>
              <a:t>Story Crafting Tips</a:t>
            </a:r>
          </a:p>
        </p:txBody>
      </p:sp>
      <p:sp>
        <p:nvSpPr>
          <p:cNvPr id="3" name="Content Placeholder 2">
            <a:extLst>
              <a:ext uri="{FF2B5EF4-FFF2-40B4-BE49-F238E27FC236}">
                <a16:creationId xmlns:a16="http://schemas.microsoft.com/office/drawing/2014/main" id="{8FAD686B-3AA7-D499-C18A-D8E51AFED1E0}"/>
              </a:ext>
            </a:extLst>
          </p:cNvPr>
          <p:cNvSpPr>
            <a:spLocks noGrp="1"/>
          </p:cNvSpPr>
          <p:nvPr>
            <p:ph idx="1"/>
          </p:nvPr>
        </p:nvSpPr>
        <p:spPr>
          <a:xfrm>
            <a:off x="838200" y="1314637"/>
            <a:ext cx="10515600" cy="4351338"/>
          </a:xfrm>
        </p:spPr>
        <p:txBody>
          <a:bodyPr/>
          <a:lstStyle/>
          <a:p>
            <a:r>
              <a:rPr lang="en-US" sz="1800" dirty="0"/>
              <a:t>Open strong. </a:t>
            </a:r>
          </a:p>
          <a:p>
            <a:r>
              <a:rPr lang="en-US" sz="1800" dirty="0"/>
              <a:t>Make sure there’s enough YOU in your story. </a:t>
            </a:r>
          </a:p>
          <a:p>
            <a:r>
              <a:rPr lang="en-US" sz="1800" dirty="0"/>
              <a:t>Speak in the present tense.</a:t>
            </a:r>
          </a:p>
          <a:p>
            <a:r>
              <a:rPr lang="en-US" sz="1800" dirty="0"/>
              <a:t>Minimize context.</a:t>
            </a:r>
          </a:p>
          <a:p>
            <a:r>
              <a:rPr lang="en-US" sz="1800" dirty="0"/>
              <a:t>Use dialogue &amp; act-outs.</a:t>
            </a:r>
          </a:p>
          <a:p>
            <a:r>
              <a:rPr lang="en-US" sz="1800" dirty="0"/>
              <a:t>Paint the picture (sensory).</a:t>
            </a:r>
          </a:p>
          <a:p>
            <a:r>
              <a:rPr lang="en-US" sz="1800" dirty="0"/>
              <a:t>Find your story’s frame or focus.</a:t>
            </a:r>
          </a:p>
          <a:p>
            <a:r>
              <a:rPr lang="en-US" sz="1800" dirty="0"/>
              <a:t>Build and develop your scenes.</a:t>
            </a:r>
          </a:p>
          <a:p>
            <a:r>
              <a:rPr lang="en-US" sz="1800" dirty="0"/>
              <a:t>Use the rule of threes. </a:t>
            </a:r>
          </a:p>
          <a:p>
            <a:r>
              <a:rPr lang="en-US" sz="1800" dirty="0"/>
              <a:t>Be flexible.</a:t>
            </a:r>
          </a:p>
        </p:txBody>
      </p:sp>
      <p:pic>
        <p:nvPicPr>
          <p:cNvPr id="7" name="Picture 6">
            <a:extLst>
              <a:ext uri="{FF2B5EF4-FFF2-40B4-BE49-F238E27FC236}">
                <a16:creationId xmlns:a16="http://schemas.microsoft.com/office/drawing/2014/main" id="{AD64F6DB-1E64-B6E2-A812-A7F3CFA482AD}"/>
              </a:ext>
            </a:extLst>
          </p:cNvPr>
          <p:cNvPicPr>
            <a:picLocks noChangeAspect="1"/>
          </p:cNvPicPr>
          <p:nvPr/>
        </p:nvPicPr>
        <p:blipFill>
          <a:blip r:embed="rId3"/>
          <a:stretch>
            <a:fillRect/>
          </a:stretch>
        </p:blipFill>
        <p:spPr>
          <a:xfrm>
            <a:off x="6198254" y="1562379"/>
            <a:ext cx="5097276" cy="3392005"/>
          </a:xfrm>
          <a:prstGeom prst="rect">
            <a:avLst/>
          </a:prstGeom>
        </p:spPr>
      </p:pic>
    </p:spTree>
    <p:extLst>
      <p:ext uri="{BB962C8B-B14F-4D97-AF65-F5344CB8AC3E}">
        <p14:creationId xmlns:p14="http://schemas.microsoft.com/office/powerpoint/2010/main" val="267955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D18C74C7-4B00-4536-B36A-F3A53F205280}"/>
              </a:ext>
            </a:extLst>
          </p:cNvPr>
          <p:cNvSpPr txBox="1">
            <a:spLocks/>
          </p:cNvSpPr>
          <p:nvPr/>
        </p:nvSpPr>
        <p:spPr>
          <a:xfrm>
            <a:off x="4899309" y="891615"/>
            <a:ext cx="7299041" cy="3672115"/>
          </a:xfrm>
          <a:prstGeom prst="rect">
            <a:avLst/>
          </a:prstGeom>
        </p:spPr>
        <p:txBody>
          <a:bodyPr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cs typeface="Arial" panose="020B0604020202020204" pitchFamily="34" charset="0"/>
            </a:endParaRPr>
          </a:p>
        </p:txBody>
      </p:sp>
      <p:sp>
        <p:nvSpPr>
          <p:cNvPr id="3" name="TextBox 2">
            <a:extLst>
              <a:ext uri="{FF2B5EF4-FFF2-40B4-BE49-F238E27FC236}">
                <a16:creationId xmlns:a16="http://schemas.microsoft.com/office/drawing/2014/main" id="{4191F718-E66E-FABA-535F-14F2FC87507E}"/>
              </a:ext>
            </a:extLst>
          </p:cNvPr>
          <p:cNvSpPr txBox="1"/>
          <p:nvPr/>
        </p:nvSpPr>
        <p:spPr>
          <a:xfrm>
            <a:off x="992935" y="280492"/>
            <a:ext cx="9093511" cy="461665"/>
          </a:xfrm>
          <a:prstGeom prst="rect">
            <a:avLst/>
          </a:prstGeom>
          <a:noFill/>
        </p:spPr>
        <p:txBody>
          <a:bodyPr wrap="square" rtlCol="0">
            <a:spAutoFit/>
          </a:bodyPr>
          <a:lstStyle/>
          <a:p>
            <a:r>
              <a:rPr lang="en-US" sz="2400" b="1" dirty="0"/>
              <a:t>Crafting Your Story – In Practice</a:t>
            </a:r>
          </a:p>
        </p:txBody>
      </p:sp>
      <p:sp>
        <p:nvSpPr>
          <p:cNvPr id="6" name="TextBox 5">
            <a:extLst>
              <a:ext uri="{FF2B5EF4-FFF2-40B4-BE49-F238E27FC236}">
                <a16:creationId xmlns:a16="http://schemas.microsoft.com/office/drawing/2014/main" id="{13C78CCC-2FBB-2A9D-9701-953C3D05DE80}"/>
              </a:ext>
            </a:extLst>
          </p:cNvPr>
          <p:cNvSpPr txBox="1"/>
          <p:nvPr/>
        </p:nvSpPr>
        <p:spPr>
          <a:xfrm>
            <a:off x="936839" y="891615"/>
            <a:ext cx="3011658" cy="369332"/>
          </a:xfrm>
          <a:prstGeom prst="rect">
            <a:avLst/>
          </a:prstGeom>
          <a:noFill/>
        </p:spPr>
        <p:txBody>
          <a:bodyPr wrap="none" rtlCol="0">
            <a:spAutoFit/>
          </a:bodyPr>
          <a:lstStyle/>
          <a:p>
            <a:r>
              <a:rPr lang="en-US" dirty="0"/>
              <a:t>Using Air Travel as an example</a:t>
            </a:r>
          </a:p>
        </p:txBody>
      </p:sp>
      <p:sp>
        <p:nvSpPr>
          <p:cNvPr id="7" name="TextBox 6">
            <a:extLst>
              <a:ext uri="{FF2B5EF4-FFF2-40B4-BE49-F238E27FC236}">
                <a16:creationId xmlns:a16="http://schemas.microsoft.com/office/drawing/2014/main" id="{0EE4D9FF-5A47-EA5B-BAA6-A7BBECC0DB1C}"/>
              </a:ext>
            </a:extLst>
          </p:cNvPr>
          <p:cNvSpPr txBox="1"/>
          <p:nvPr/>
        </p:nvSpPr>
        <p:spPr>
          <a:xfrm>
            <a:off x="936839" y="1497820"/>
            <a:ext cx="10479136" cy="3416320"/>
          </a:xfrm>
          <a:prstGeom prst="rect">
            <a:avLst/>
          </a:prstGeom>
          <a:noFill/>
        </p:spPr>
        <p:txBody>
          <a:bodyPr wrap="square" rtlCol="0">
            <a:spAutoFit/>
          </a:bodyPr>
          <a:lstStyle/>
          <a:p>
            <a:r>
              <a:rPr lang="en-US" dirty="0"/>
              <a:t>Our daughter was expecting her first child. We live in Texas and she lived in Oregon. My wife and I wanted to fly out to be with her for the delivery. We got the call, “ Mom, Dad, I’m going to be induced tomorrow. I know it’s a couple weeks early but the doctor thinks this is best for me and the baby. I hope you can make it”. So, we bought our tickets and barely slept, we were so excited. I have a routine I follow before I fly where I reduce the food I eat and how much I drink because most airlines do not have disabled access on their airplanes. The flight to Portland is about four hours. Because I was not able to follow my normal routine, right as the plane took off, I started to feel the urge. I had drunken a lot of water that day because, as you know, San Antonio can get pretty hot and we thought we had more time before the baby was going to come. That is a long time to not be able to use the bathroom when you need to go. The urge grew and grew. I tried distracting myself by watching a new movie. I tried sleeping. But I was so uncomfortable. By the end of the flight, I was almost in tears, I needed to go so bad. Thankfully, we made it off the plane before anything embarrassing happened and we were able to join our daughter for the birth of her son. </a:t>
            </a:r>
          </a:p>
        </p:txBody>
      </p:sp>
    </p:spTree>
    <p:extLst>
      <p:ext uri="{BB962C8B-B14F-4D97-AF65-F5344CB8AC3E}">
        <p14:creationId xmlns:p14="http://schemas.microsoft.com/office/powerpoint/2010/main" val="3520949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2EC7D-F235-122C-34E6-9E2237404354}"/>
              </a:ext>
            </a:extLst>
          </p:cNvPr>
          <p:cNvSpPr>
            <a:spLocks noGrp="1"/>
          </p:cNvSpPr>
          <p:nvPr>
            <p:ph type="title"/>
          </p:nvPr>
        </p:nvSpPr>
        <p:spPr/>
        <p:txBody>
          <a:bodyPr/>
          <a:lstStyle/>
          <a:p>
            <a:r>
              <a:rPr lang="en-US" b="1" dirty="0"/>
              <a:t>Using Stories as an Advocacy Tool</a:t>
            </a:r>
          </a:p>
        </p:txBody>
      </p:sp>
      <p:sp>
        <p:nvSpPr>
          <p:cNvPr id="3" name="Content Placeholder 2">
            <a:extLst>
              <a:ext uri="{FF2B5EF4-FFF2-40B4-BE49-F238E27FC236}">
                <a16:creationId xmlns:a16="http://schemas.microsoft.com/office/drawing/2014/main" id="{01E1D75C-8F37-6760-8691-5CD05F1AF437}"/>
              </a:ext>
            </a:extLst>
          </p:cNvPr>
          <p:cNvSpPr>
            <a:spLocks noGrp="1"/>
          </p:cNvSpPr>
          <p:nvPr>
            <p:ph idx="1"/>
          </p:nvPr>
        </p:nvSpPr>
        <p:spPr>
          <a:xfrm>
            <a:off x="742833" y="1466598"/>
            <a:ext cx="10515600" cy="4351338"/>
          </a:xfrm>
        </p:spPr>
        <p:txBody>
          <a:bodyPr/>
          <a:lstStyle/>
          <a:p>
            <a:r>
              <a:rPr lang="en-US" dirty="0"/>
              <a:t>Stories in Advocacy are tailored a little different than stories for the sake of art. </a:t>
            </a:r>
          </a:p>
          <a:p>
            <a:r>
              <a:rPr lang="en-US" dirty="0"/>
              <a:t>Tie your story into the topic(s) you are advocating for. </a:t>
            </a:r>
          </a:p>
          <a:p>
            <a:r>
              <a:rPr lang="en-US" dirty="0"/>
              <a:t>The story helps them understand the impact of what needs to be changed or what they want to change.</a:t>
            </a:r>
          </a:p>
          <a:p>
            <a:r>
              <a:rPr lang="en-US" dirty="0"/>
              <a:t>Helps build relationships.</a:t>
            </a:r>
          </a:p>
          <a:p>
            <a:r>
              <a:rPr lang="en-US" dirty="0"/>
              <a:t>Humanizes the policy issue.</a:t>
            </a:r>
          </a:p>
          <a:p>
            <a:endParaRPr lang="en-US" dirty="0"/>
          </a:p>
        </p:txBody>
      </p:sp>
    </p:spTree>
    <p:extLst>
      <p:ext uri="{BB962C8B-B14F-4D97-AF65-F5344CB8AC3E}">
        <p14:creationId xmlns:p14="http://schemas.microsoft.com/office/powerpoint/2010/main" val="3663383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EEE4-F487-F5E0-7183-8CE704254B46}"/>
              </a:ext>
            </a:extLst>
          </p:cNvPr>
          <p:cNvSpPr>
            <a:spLocks noGrp="1"/>
          </p:cNvSpPr>
          <p:nvPr>
            <p:ph type="title"/>
          </p:nvPr>
        </p:nvSpPr>
        <p:spPr/>
        <p:txBody>
          <a:bodyPr/>
          <a:lstStyle/>
          <a:p>
            <a:r>
              <a:rPr lang="en-US" b="1" dirty="0"/>
              <a:t>Best Practices</a:t>
            </a:r>
          </a:p>
        </p:txBody>
      </p:sp>
      <p:sp>
        <p:nvSpPr>
          <p:cNvPr id="3" name="Content Placeholder 2">
            <a:extLst>
              <a:ext uri="{FF2B5EF4-FFF2-40B4-BE49-F238E27FC236}">
                <a16:creationId xmlns:a16="http://schemas.microsoft.com/office/drawing/2014/main" id="{1178A40D-B1AE-E947-F4E1-2201FC6CEE77}"/>
              </a:ext>
            </a:extLst>
          </p:cNvPr>
          <p:cNvSpPr>
            <a:spLocks noGrp="1"/>
          </p:cNvSpPr>
          <p:nvPr>
            <p:ph idx="1"/>
          </p:nvPr>
        </p:nvSpPr>
        <p:spPr>
          <a:xfrm>
            <a:off x="838200" y="1120244"/>
            <a:ext cx="10515600" cy="4351338"/>
          </a:xfrm>
        </p:spPr>
        <p:txBody>
          <a:bodyPr/>
          <a:lstStyle/>
          <a:p>
            <a:r>
              <a:rPr lang="en-US" sz="2400" dirty="0"/>
              <a:t>Be Brief</a:t>
            </a:r>
          </a:p>
          <a:p>
            <a:r>
              <a:rPr lang="en-US" sz="2400" dirty="0"/>
              <a:t>Be authentic</a:t>
            </a:r>
          </a:p>
          <a:p>
            <a:r>
              <a:rPr lang="en-US" sz="2400" dirty="0"/>
              <a:t>Be a good listener </a:t>
            </a:r>
          </a:p>
          <a:p>
            <a:r>
              <a:rPr lang="en-US" sz="2400" dirty="0"/>
              <a:t>Be honest</a:t>
            </a:r>
          </a:p>
          <a:p>
            <a:r>
              <a:rPr lang="en-US" sz="2400" dirty="0"/>
              <a:t>Be prepared</a:t>
            </a:r>
          </a:p>
          <a:p>
            <a:r>
              <a:rPr lang="en-US" sz="2400" dirty="0"/>
              <a:t>Be engaging</a:t>
            </a:r>
          </a:p>
          <a:p>
            <a:pPr marL="0" indent="0">
              <a:buNone/>
            </a:pPr>
            <a:r>
              <a:rPr lang="en-US" sz="2400" dirty="0"/>
              <a:t>AVOID</a:t>
            </a:r>
          </a:p>
          <a:p>
            <a:r>
              <a:rPr lang="en-US" sz="2400" dirty="0"/>
              <a:t>Avoid getting overly emotional</a:t>
            </a:r>
          </a:p>
          <a:p>
            <a:r>
              <a:rPr lang="en-US" sz="2400" dirty="0"/>
              <a:t>Avoid disregarding the clock</a:t>
            </a:r>
          </a:p>
          <a:p>
            <a:r>
              <a:rPr lang="en-US" sz="2400" dirty="0"/>
              <a:t>Using Jargon</a:t>
            </a:r>
          </a:p>
          <a:p>
            <a:r>
              <a:rPr lang="en-US" sz="2400" dirty="0"/>
              <a:t>Being disappointed if you don’t get in to see your Congressperson</a:t>
            </a:r>
          </a:p>
        </p:txBody>
      </p:sp>
      <p:pic>
        <p:nvPicPr>
          <p:cNvPr id="5" name="Picture 4">
            <a:extLst>
              <a:ext uri="{FF2B5EF4-FFF2-40B4-BE49-F238E27FC236}">
                <a16:creationId xmlns:a16="http://schemas.microsoft.com/office/drawing/2014/main" id="{90AA7422-F223-7530-3909-18D7D66B28DA}"/>
              </a:ext>
            </a:extLst>
          </p:cNvPr>
          <p:cNvPicPr>
            <a:picLocks noChangeAspect="1"/>
          </p:cNvPicPr>
          <p:nvPr/>
        </p:nvPicPr>
        <p:blipFill>
          <a:blip r:embed="rId3"/>
          <a:stretch>
            <a:fillRect/>
          </a:stretch>
        </p:blipFill>
        <p:spPr>
          <a:xfrm>
            <a:off x="5433870" y="270064"/>
            <a:ext cx="2720667" cy="2720667"/>
          </a:xfrm>
          <a:prstGeom prst="rect">
            <a:avLst/>
          </a:prstGeom>
        </p:spPr>
      </p:pic>
      <p:pic>
        <p:nvPicPr>
          <p:cNvPr id="7" name="Picture 6">
            <a:extLst>
              <a:ext uri="{FF2B5EF4-FFF2-40B4-BE49-F238E27FC236}">
                <a16:creationId xmlns:a16="http://schemas.microsoft.com/office/drawing/2014/main" id="{0BEA4E09-625D-8286-35E3-43259B761CA0}"/>
              </a:ext>
            </a:extLst>
          </p:cNvPr>
          <p:cNvPicPr>
            <a:picLocks noChangeAspect="1"/>
          </p:cNvPicPr>
          <p:nvPr/>
        </p:nvPicPr>
        <p:blipFill>
          <a:blip r:embed="rId4"/>
          <a:srcRect l="11934" r="15221"/>
          <a:stretch/>
        </p:blipFill>
        <p:spPr>
          <a:xfrm>
            <a:off x="8154537" y="3295913"/>
            <a:ext cx="3078929" cy="2397052"/>
          </a:xfrm>
          <a:prstGeom prst="rect">
            <a:avLst/>
          </a:prstGeom>
        </p:spPr>
      </p:pic>
    </p:spTree>
    <p:extLst>
      <p:ext uri="{BB962C8B-B14F-4D97-AF65-F5344CB8AC3E}">
        <p14:creationId xmlns:p14="http://schemas.microsoft.com/office/powerpoint/2010/main" val="3660613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EEE4-F487-F5E0-7183-8CE704254B46}"/>
              </a:ext>
            </a:extLst>
          </p:cNvPr>
          <p:cNvSpPr>
            <a:spLocks noGrp="1"/>
          </p:cNvSpPr>
          <p:nvPr>
            <p:ph type="title"/>
          </p:nvPr>
        </p:nvSpPr>
        <p:spPr/>
        <p:txBody>
          <a:bodyPr/>
          <a:lstStyle/>
          <a:p>
            <a:r>
              <a:rPr lang="en-US" b="1" dirty="0"/>
              <a:t>The Ask - Examples</a:t>
            </a:r>
          </a:p>
        </p:txBody>
      </p:sp>
      <p:sp>
        <p:nvSpPr>
          <p:cNvPr id="4" name="Text Placeholder 2">
            <a:extLst>
              <a:ext uri="{FF2B5EF4-FFF2-40B4-BE49-F238E27FC236}">
                <a16:creationId xmlns:a16="http://schemas.microsoft.com/office/drawing/2014/main" id="{02317419-8634-4A5A-B5EA-C1C1FAB4A989}"/>
              </a:ext>
            </a:extLst>
          </p:cNvPr>
          <p:cNvSpPr txBox="1">
            <a:spLocks/>
          </p:cNvSpPr>
          <p:nvPr/>
        </p:nvSpPr>
        <p:spPr>
          <a:xfrm>
            <a:off x="966711" y="1127737"/>
            <a:ext cx="10644042" cy="4826496"/>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This is why I am asking you to support H.R. XXXX.</a:t>
            </a:r>
          </a:p>
          <a:p>
            <a:r>
              <a:rPr lang="en-US" dirty="0"/>
              <a:t>I wanted to thank you for sponsoring S. XXXX, and I ask for your continued support as the bill reaches the floor.</a:t>
            </a:r>
          </a:p>
          <a:p>
            <a:r>
              <a:rPr lang="en-US" dirty="0"/>
              <a:t>Thank you for supporting S. XXXX and pushing it past the finish line into law.</a:t>
            </a:r>
          </a:p>
          <a:p>
            <a:r>
              <a:rPr lang="en-US" dirty="0"/>
              <a:t>That is why it is so important for you to support S. XXXX.</a:t>
            </a:r>
          </a:p>
          <a:p>
            <a:r>
              <a:rPr lang="en-US" dirty="0"/>
              <a:t>Will you be able to support H.R. XXXX to help veterans like me?</a:t>
            </a:r>
          </a:p>
          <a:p>
            <a:r>
              <a:rPr lang="en-US" dirty="0"/>
              <a:t>Thank you for your continued support of the disabled veteran community.</a:t>
            </a:r>
          </a:p>
          <a:p>
            <a:pPr lvl="1"/>
            <a:endParaRPr lang="en-US" dirty="0"/>
          </a:p>
        </p:txBody>
      </p:sp>
    </p:spTree>
    <p:extLst>
      <p:ext uri="{BB962C8B-B14F-4D97-AF65-F5344CB8AC3E}">
        <p14:creationId xmlns:p14="http://schemas.microsoft.com/office/powerpoint/2010/main" val="724669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EEE4-F487-F5E0-7183-8CE704254B46}"/>
              </a:ext>
            </a:extLst>
          </p:cNvPr>
          <p:cNvSpPr>
            <a:spLocks noGrp="1"/>
          </p:cNvSpPr>
          <p:nvPr>
            <p:ph type="title"/>
          </p:nvPr>
        </p:nvSpPr>
        <p:spPr/>
        <p:txBody>
          <a:bodyPr/>
          <a:lstStyle/>
          <a:p>
            <a:r>
              <a:rPr lang="en-US" b="1" dirty="0"/>
              <a:t>PVA Policy Priorities</a:t>
            </a:r>
          </a:p>
        </p:txBody>
      </p:sp>
      <p:sp>
        <p:nvSpPr>
          <p:cNvPr id="4" name="Text Placeholder 2">
            <a:extLst>
              <a:ext uri="{FF2B5EF4-FFF2-40B4-BE49-F238E27FC236}">
                <a16:creationId xmlns:a16="http://schemas.microsoft.com/office/drawing/2014/main" id="{02317419-8634-4A5A-B5EA-C1C1FAB4A989}"/>
              </a:ext>
            </a:extLst>
          </p:cNvPr>
          <p:cNvSpPr txBox="1">
            <a:spLocks/>
          </p:cNvSpPr>
          <p:nvPr/>
        </p:nvSpPr>
        <p:spPr>
          <a:xfrm>
            <a:off x="966711" y="1127737"/>
            <a:ext cx="10644042" cy="4826496"/>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Protect VA’s Specialized Health Care Services</a:t>
            </a:r>
          </a:p>
          <a:p>
            <a:r>
              <a:rPr lang="en-US" dirty="0"/>
              <a:t>Increase Access to Long Term Services and Supports for Veterans with SCI/D</a:t>
            </a:r>
          </a:p>
          <a:p>
            <a:r>
              <a:rPr lang="en-US" dirty="0"/>
              <a:t>Improve Veterans’ Financial Security</a:t>
            </a:r>
          </a:p>
          <a:p>
            <a:r>
              <a:rPr lang="en-US" dirty="0"/>
              <a:t>Enhance Access to Health Care Services for Veterans with SCI/D</a:t>
            </a:r>
          </a:p>
          <a:p>
            <a:r>
              <a:rPr lang="en-US" dirty="0"/>
              <a:t>Defend the Freedoms of Veterans with Disabilities </a:t>
            </a:r>
          </a:p>
          <a:p>
            <a:endParaRPr lang="en-US" dirty="0"/>
          </a:p>
        </p:txBody>
      </p:sp>
    </p:spTree>
    <p:extLst>
      <p:ext uri="{BB962C8B-B14F-4D97-AF65-F5344CB8AC3E}">
        <p14:creationId xmlns:p14="http://schemas.microsoft.com/office/powerpoint/2010/main" val="1761363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EEE4-F487-F5E0-7183-8CE704254B46}"/>
              </a:ext>
            </a:extLst>
          </p:cNvPr>
          <p:cNvSpPr>
            <a:spLocks noGrp="1"/>
          </p:cNvSpPr>
          <p:nvPr>
            <p:ph type="title"/>
          </p:nvPr>
        </p:nvSpPr>
        <p:spPr>
          <a:xfrm>
            <a:off x="312608" y="223082"/>
            <a:ext cx="10515600" cy="1325563"/>
          </a:xfrm>
        </p:spPr>
        <p:txBody>
          <a:bodyPr/>
          <a:lstStyle/>
          <a:p>
            <a:r>
              <a:rPr lang="en-US" b="1" dirty="0"/>
              <a:t>After Advocacy</a:t>
            </a:r>
          </a:p>
        </p:txBody>
      </p:sp>
      <p:sp>
        <p:nvSpPr>
          <p:cNvPr id="5" name="Text Placeholder 2">
            <a:extLst>
              <a:ext uri="{FF2B5EF4-FFF2-40B4-BE49-F238E27FC236}">
                <a16:creationId xmlns:a16="http://schemas.microsoft.com/office/drawing/2014/main" id="{DF4A69DD-A4F0-418E-B762-5BE8D7534CDF}"/>
              </a:ext>
            </a:extLst>
          </p:cNvPr>
          <p:cNvSpPr txBox="1">
            <a:spLocks/>
          </p:cNvSpPr>
          <p:nvPr/>
        </p:nvSpPr>
        <p:spPr>
          <a:xfrm>
            <a:off x="363830" y="1020828"/>
            <a:ext cx="5206578" cy="4790618"/>
          </a:xfrm>
          <a:prstGeom prst="rect">
            <a:avLst/>
          </a:prstGeom>
        </p:spPr>
        <p:txBody>
          <a:bodyPr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2200" dirty="0">
                <a:cs typeface="Arial" panose="020B0604020202020204" pitchFamily="34" charset="0"/>
              </a:rPr>
              <a:t>Follow up! Keep building on the relationships you make.</a:t>
            </a:r>
          </a:p>
          <a:p>
            <a:pPr marL="342900" indent="-342900"/>
            <a:endParaRPr lang="en-US" sz="2200" dirty="0">
              <a:cs typeface="Arial" panose="020B0604020202020204" pitchFamily="34" charset="0"/>
            </a:endParaRPr>
          </a:p>
          <a:p>
            <a:pPr marL="342900" indent="-342900"/>
            <a:r>
              <a:rPr lang="en-US" sz="2200" dirty="0">
                <a:cs typeface="Arial" panose="020B0604020202020204" pitchFamily="34" charset="0"/>
              </a:rPr>
              <a:t>Continue to be an advocate.</a:t>
            </a:r>
          </a:p>
          <a:p>
            <a:pPr marL="342900" indent="-342900"/>
            <a:endParaRPr lang="en-US" sz="2200" dirty="0">
              <a:cs typeface="Arial" panose="020B0604020202020204" pitchFamily="34" charset="0"/>
            </a:endParaRPr>
          </a:p>
          <a:p>
            <a:pPr marL="342900" indent="-342900"/>
            <a:r>
              <a:rPr lang="en-US" sz="2200" dirty="0">
                <a:cs typeface="Arial" panose="020B0604020202020204" pitchFamily="34" charset="0"/>
              </a:rPr>
              <a:t>Continue to share your story.</a:t>
            </a:r>
          </a:p>
          <a:p>
            <a:pPr marL="342900" indent="-342900"/>
            <a:endParaRPr lang="en-US" sz="2200" dirty="0">
              <a:cs typeface="Arial" panose="020B0604020202020204" pitchFamily="34" charset="0"/>
            </a:endParaRPr>
          </a:p>
          <a:p>
            <a:r>
              <a:rPr lang="en-US" sz="2200" b="1" dirty="0"/>
              <a:t>Armed Services Arts Partnership (ASAP) </a:t>
            </a:r>
            <a:r>
              <a:rPr lang="en-US" sz="2200" dirty="0"/>
              <a:t>provides free storytelling, comedy, improv and art classes to veterans, service members, military spouses, family members, and caregivers. </a:t>
            </a:r>
            <a:r>
              <a:rPr lang="en-US" sz="2200" b="1" dirty="0"/>
              <a:t>www.asapasap.org</a:t>
            </a:r>
          </a:p>
          <a:p>
            <a:endParaRPr lang="en-US" sz="2200" dirty="0">
              <a:cs typeface="Arial" panose="020B0604020202020204" pitchFamily="34" charset="0"/>
            </a:endParaRPr>
          </a:p>
        </p:txBody>
      </p:sp>
      <p:pic>
        <p:nvPicPr>
          <p:cNvPr id="6" name="Picture 5">
            <a:extLst>
              <a:ext uri="{FF2B5EF4-FFF2-40B4-BE49-F238E27FC236}">
                <a16:creationId xmlns:a16="http://schemas.microsoft.com/office/drawing/2014/main" id="{C453D7D0-8471-290A-D323-305DFF016D94}"/>
              </a:ext>
            </a:extLst>
          </p:cNvPr>
          <p:cNvPicPr>
            <a:picLocks noChangeAspect="1"/>
          </p:cNvPicPr>
          <p:nvPr/>
        </p:nvPicPr>
        <p:blipFill>
          <a:blip r:embed="rId2"/>
          <a:stretch>
            <a:fillRect/>
          </a:stretch>
        </p:blipFill>
        <p:spPr>
          <a:xfrm>
            <a:off x="5819130" y="1091821"/>
            <a:ext cx="6253267" cy="4434832"/>
          </a:xfrm>
          <a:prstGeom prst="rect">
            <a:avLst/>
          </a:prstGeom>
        </p:spPr>
      </p:pic>
    </p:spTree>
    <p:extLst>
      <p:ext uri="{BB962C8B-B14F-4D97-AF65-F5344CB8AC3E}">
        <p14:creationId xmlns:p14="http://schemas.microsoft.com/office/powerpoint/2010/main" val="2673090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D47CE-DEE3-42CF-9637-B47547880FB1}"/>
              </a:ext>
            </a:extLst>
          </p:cNvPr>
          <p:cNvSpPr txBox="1">
            <a:spLocks/>
          </p:cNvSpPr>
          <p:nvPr/>
        </p:nvSpPr>
        <p:spPr>
          <a:xfrm>
            <a:off x="657447" y="2342780"/>
            <a:ext cx="10515600" cy="19634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Questions and Elevator Pitch Examples</a:t>
            </a:r>
          </a:p>
        </p:txBody>
      </p:sp>
    </p:spTree>
    <p:extLst>
      <p:ext uri="{BB962C8B-B14F-4D97-AF65-F5344CB8AC3E}">
        <p14:creationId xmlns:p14="http://schemas.microsoft.com/office/powerpoint/2010/main" val="2078843954"/>
      </p:ext>
    </p:extLst>
  </p:cSld>
  <p:clrMapOvr>
    <a:masterClrMapping/>
  </p:clrMapOvr>
</p:sld>
</file>

<file path=ppt/theme/theme1.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17828</TotalTime>
  <Words>1635</Words>
  <Application>Microsoft Macintosh PowerPoint</Application>
  <PresentationFormat>Widescreen</PresentationFormat>
  <Paragraphs>268</Paragraphs>
  <Slides>18</Slides>
  <Notes>4</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18</vt:i4>
      </vt:variant>
    </vt:vector>
  </HeadingPairs>
  <TitlesOfParts>
    <vt:vector size="27" baseType="lpstr">
      <vt:lpstr>Arial</vt:lpstr>
      <vt:lpstr>Calibri</vt:lpstr>
      <vt:lpstr>DIN Black</vt:lpstr>
      <vt:lpstr>6_Office Theme</vt:lpstr>
      <vt:lpstr>8_Office Theme</vt:lpstr>
      <vt:lpstr>7_Office Theme</vt:lpstr>
      <vt:lpstr>9_Office Theme</vt:lpstr>
      <vt:lpstr>2_Office Theme</vt:lpstr>
      <vt:lpstr>4_Office Theme</vt:lpstr>
      <vt:lpstr>PowerPoint Presentation</vt:lpstr>
      <vt:lpstr>PowerPoint Presentation</vt:lpstr>
      <vt:lpstr>PowerPoint Presentation</vt:lpstr>
      <vt:lpstr>Agenda</vt:lpstr>
      <vt:lpstr>Background</vt:lpstr>
      <vt:lpstr>Why are Stories so Impactful in Advocacy?</vt:lpstr>
      <vt:lpstr>Why are Stories so Impactful in Advocacy?</vt:lpstr>
      <vt:lpstr>Finding Stories to Harness</vt:lpstr>
      <vt:lpstr>Finding Stories to Harness</vt:lpstr>
      <vt:lpstr>PowerPoint Presentation</vt:lpstr>
      <vt:lpstr>Story Crafting Tips</vt:lpstr>
      <vt:lpstr>PowerPoint Presentation</vt:lpstr>
      <vt:lpstr>Using Stories as an Advocacy Tool</vt:lpstr>
      <vt:lpstr>Best Practices</vt:lpstr>
      <vt:lpstr>The Ask - Examples</vt:lpstr>
      <vt:lpstr>PVA Policy Priorities</vt:lpstr>
      <vt:lpstr>After Advocacy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Franklin</dc:creator>
  <cp:lastModifiedBy>Lisa Elijah</cp:lastModifiedBy>
  <cp:revision>75</cp:revision>
  <dcterms:created xsi:type="dcterms:W3CDTF">2021-02-12T16:07:19Z</dcterms:created>
  <dcterms:modified xsi:type="dcterms:W3CDTF">2025-04-08T16:22:38Z</dcterms:modified>
</cp:coreProperties>
</file>