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9" r:id="rId2"/>
    <p:sldId id="263" r:id="rId3"/>
    <p:sldId id="283" r:id="rId4"/>
    <p:sldId id="273" r:id="rId5"/>
    <p:sldId id="281" r:id="rId6"/>
    <p:sldId id="282" r:id="rId7"/>
    <p:sldId id="28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282F"/>
    <a:srgbClr val="243448"/>
    <a:srgbClr val="253449"/>
    <a:srgbClr val="777778"/>
    <a:srgbClr val="223348"/>
    <a:srgbClr val="202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41"/>
    <p:restoredTop sz="94795"/>
  </p:normalViewPr>
  <p:slideViewPr>
    <p:cSldViewPr snapToGrid="0" snapToObjects="1">
      <p:cViewPr varScale="1">
        <p:scale>
          <a:sx n="120" d="100"/>
          <a:sy n="120" d="100"/>
        </p:scale>
        <p:origin x="14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77836-A240-4292-8C23-7F3924ECFE1E}" type="datetimeFigureOut">
              <a:rPr lang="en-US" smtClean="0"/>
              <a:t>2/18/25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9DB18-1145-4EBD-B3D5-E6637E34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7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A0531-7E2C-DD0E-0432-825692C7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8CBFEF-AE26-866C-6599-0877792388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2DD2D-7CC2-FDE2-95B2-C98CCCA67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F1144-5BA4-119B-0336-42742518F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94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33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79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67313-D315-3E59-8930-B2B209B3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622B7-DC11-376A-FE79-3BC1EDC9D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BAEF3-7E18-D126-EB53-76B0992DC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1B2C5-81BC-4349-3148-1F5157D14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21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5C7BF-B6F2-53DA-A1D5-10A376AC7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F5B4E-0933-7E34-51FD-DCFEB4353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B9661-50AB-8BEE-9B9E-A8B46E24F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0A895-9DC0-4466-BBA5-F989145FB6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9DB18-1145-4EBD-B3D5-E6637E3431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2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1866"/>
          </a:xfrm>
        </p:spPr>
        <p:txBody>
          <a:bodyPr/>
          <a:lstStyle>
            <a:lvl1pPr>
              <a:defRPr sz="2800">
                <a:solidFill>
                  <a:srgbClr val="202A38"/>
                </a:solidFill>
                <a:latin typeface="+mn-lt"/>
                <a:cs typeface="Arial"/>
              </a:defRPr>
            </a:lvl1pPr>
            <a:lvl2pPr marL="742950" indent="-285750">
              <a:buSzPct val="80000"/>
              <a:buFont typeface="Wingdings" charset="2"/>
              <a:buChar char="Ø"/>
              <a:defRPr sz="2800">
                <a:solidFill>
                  <a:srgbClr val="202A38"/>
                </a:solidFill>
                <a:latin typeface="+mn-lt"/>
                <a:cs typeface="Arial"/>
              </a:defRPr>
            </a:lvl2pPr>
            <a:lvl3pPr marL="1143000" indent="-228600">
              <a:buFont typeface="Courier New"/>
              <a:buChar char="o"/>
              <a:defRPr sz="2800">
                <a:solidFill>
                  <a:srgbClr val="202A38"/>
                </a:solidFill>
                <a:latin typeface="+mn-lt"/>
                <a:cs typeface="Arial"/>
              </a:defRPr>
            </a:lvl3pPr>
            <a:lvl4pPr marL="1600200" indent="-228600">
              <a:buFont typeface="Wingdings" charset="2"/>
              <a:buChar char="§"/>
              <a:defRPr sz="2800">
                <a:solidFill>
                  <a:srgbClr val="202A38"/>
                </a:solidFill>
                <a:latin typeface="+mn-lt"/>
                <a:cs typeface="Arial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57200" y="296235"/>
            <a:ext cx="8229594" cy="100194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202A38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400D32-3A6A-9545-83D3-230C9BACDB6A}"/>
              </a:ext>
            </a:extLst>
          </p:cNvPr>
          <p:cNvSpPr/>
          <p:nvPr userDrawn="1"/>
        </p:nvSpPr>
        <p:spPr>
          <a:xfrm>
            <a:off x="5763126" y="5979585"/>
            <a:ext cx="1251733" cy="878415"/>
          </a:xfrm>
          <a:prstGeom prst="rect">
            <a:avLst/>
          </a:prstGeom>
          <a:gradFill>
            <a:gsLst>
              <a:gs pos="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9A9CEE-CC21-4764-B4CE-5F368CA83259}"/>
              </a:ext>
            </a:extLst>
          </p:cNvPr>
          <p:cNvCxnSpPr/>
          <p:nvPr userDrawn="1"/>
        </p:nvCxnSpPr>
        <p:spPr>
          <a:xfrm>
            <a:off x="457200" y="1438275"/>
            <a:ext cx="8229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7CFA82-F92A-42B3-A089-027FFB0714C8}"/>
              </a:ext>
            </a:extLst>
          </p:cNvPr>
          <p:cNvCxnSpPr/>
          <p:nvPr userDrawn="1"/>
        </p:nvCxnSpPr>
        <p:spPr>
          <a:xfrm flipH="1">
            <a:off x="457206" y="5736248"/>
            <a:ext cx="82295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B876222-7D3A-C746-96CE-1E86D5B67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7739" r="2343"/>
          <a:stretch/>
        </p:blipFill>
        <p:spPr>
          <a:xfrm>
            <a:off x="7250648" y="5841968"/>
            <a:ext cx="1554480" cy="8976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9DD27-0B7F-99F4-9369-BE7F679D0A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5883570"/>
            <a:ext cx="170815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4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31990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84A1D-634F-3A48-B66E-6F9905697BAC}" type="datetimeFigureOut">
              <a:rPr lang="en-US" smtClean="0"/>
              <a:t>2/18/25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D6CFA-FDC2-A845-A426-C1203C91F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6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accent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HeatherA@pva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LisaE@pva.org" TargetMode="External"/><Relationship Id="rId4" Type="http://schemas.openxmlformats.org/officeDocument/2006/relationships/hyperlink" Target="mailto:MorganB@pv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B2CD9A-3B76-5848-BE59-577BE80BED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54424" y="2513965"/>
            <a:ext cx="4035151" cy="183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9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95D8FD-862A-1A22-DF21-F290010F8A08}"/>
              </a:ext>
            </a:extLst>
          </p:cNvPr>
          <p:cNvSpPr/>
          <p:nvPr/>
        </p:nvSpPr>
        <p:spPr>
          <a:xfrm>
            <a:off x="-17462" y="6186812"/>
            <a:ext cx="9174791" cy="713795"/>
          </a:xfrm>
          <a:prstGeom prst="rect">
            <a:avLst/>
          </a:prstGeom>
          <a:solidFill>
            <a:srgbClr val="B12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1282F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BA9650-9842-0C4A-871C-CDC954EAF3BD}"/>
              </a:ext>
            </a:extLst>
          </p:cNvPr>
          <p:cNvGrpSpPr/>
          <p:nvPr/>
        </p:nvGrpSpPr>
        <p:grpSpPr>
          <a:xfrm>
            <a:off x="2896673" y="950946"/>
            <a:ext cx="6247327" cy="4284920"/>
            <a:chOff x="3828087" y="1337652"/>
            <a:chExt cx="6247327" cy="36810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0904E8-FF11-D14B-9AC3-70814E9FB76B}"/>
                </a:ext>
              </a:extLst>
            </p:cNvPr>
            <p:cNvSpPr/>
            <p:nvPr userDrawn="1"/>
          </p:nvSpPr>
          <p:spPr>
            <a:xfrm>
              <a:off x="7419056" y="1337652"/>
              <a:ext cx="2656358" cy="3681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E7B325-DFFE-4540-9453-E8D2D0FD704D}"/>
                </a:ext>
              </a:extLst>
            </p:cNvPr>
            <p:cNvSpPr/>
            <p:nvPr userDrawn="1"/>
          </p:nvSpPr>
          <p:spPr>
            <a:xfrm>
              <a:off x="3828087" y="1337652"/>
              <a:ext cx="3620854" cy="368104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902484" y="6337558"/>
            <a:ext cx="7172061" cy="46627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endParaRPr lang="en-US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7BE083-65CB-FA8A-6E2F-69073015966B}"/>
              </a:ext>
            </a:extLst>
          </p:cNvPr>
          <p:cNvSpPr/>
          <p:nvPr/>
        </p:nvSpPr>
        <p:spPr>
          <a:xfrm>
            <a:off x="-17461" y="5486399"/>
            <a:ext cx="9174790" cy="729557"/>
          </a:xfrm>
          <a:prstGeom prst="rect">
            <a:avLst/>
          </a:prstGeom>
          <a:solidFill>
            <a:srgbClr val="243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435934" y="5557291"/>
            <a:ext cx="8105163" cy="5822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Preparing to Advocate During PVA’s Annual Testimony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81D480-C73C-27FD-E9AD-89ABC7B2EBB2}"/>
              </a:ext>
            </a:extLst>
          </p:cNvPr>
          <p:cNvCxnSpPr/>
          <p:nvPr/>
        </p:nvCxnSpPr>
        <p:spPr>
          <a:xfrm>
            <a:off x="-4132" y="1095152"/>
            <a:ext cx="9148132" cy="0"/>
          </a:xfrm>
          <a:prstGeom prst="line">
            <a:avLst/>
          </a:prstGeom>
          <a:ln w="317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6FFBF2-FE32-2412-FBF8-9DCA04225F56}"/>
              </a:ext>
            </a:extLst>
          </p:cNvPr>
          <p:cNvCxnSpPr>
            <a:cxnSpLocks/>
          </p:cNvCxnSpPr>
          <p:nvPr/>
        </p:nvCxnSpPr>
        <p:spPr>
          <a:xfrm>
            <a:off x="-4133" y="5206719"/>
            <a:ext cx="9174791" cy="0"/>
          </a:xfrm>
          <a:prstGeom prst="line">
            <a:avLst/>
          </a:prstGeom>
          <a:ln w="317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ollage of people in wheelchairs&#10;&#10;Description automatically generated">
            <a:extLst>
              <a:ext uri="{FF2B5EF4-FFF2-40B4-BE49-F238E27FC236}">
                <a16:creationId xmlns:a16="http://schemas.microsoft.com/office/drawing/2014/main" id="{47D2120F-E8B1-2803-B7AE-37FCCBECF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95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ED77A-57D5-AD82-4D8A-FDE96B4DA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3DFD68-8993-C53A-02A6-9DFE65FDC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594" cy="4379385"/>
          </a:xfrm>
        </p:spPr>
        <p:txBody>
          <a:bodyPr>
            <a:normAutofit/>
          </a:bodyPr>
          <a:lstStyle/>
          <a:p>
            <a:r>
              <a:rPr lang="en-US" sz="2400" dirty="0"/>
              <a:t>Today’s webinar will be recorded and available for viewing on </a:t>
            </a:r>
            <a:r>
              <a:rPr lang="en-US" sz="2400" dirty="0" err="1"/>
              <a:t>PVA.org</a:t>
            </a:r>
            <a:endParaRPr lang="en-US" sz="2400" dirty="0"/>
          </a:p>
          <a:p>
            <a:r>
              <a:rPr lang="en-US" sz="2400" dirty="0"/>
              <a:t>Closed Captioning is available. Click the CC button in the meeting controls bar at the bottom of your screen to turn it on.</a:t>
            </a:r>
          </a:p>
          <a:p>
            <a:r>
              <a:rPr lang="en-US" sz="2400" dirty="0"/>
              <a:t>If you have a question, please type it in the Q&amp;A box. Questions will be answered at the end of the </a:t>
            </a:r>
            <a:r>
              <a:rPr lang="en-US" sz="2400"/>
              <a:t>program.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383A13-B1BC-067F-D29E-8868A5996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Webinar Process</a:t>
            </a:r>
            <a:endParaRPr lang="en-US" dirty="0">
              <a:solidFill>
                <a:srgbClr val="7777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30457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7A518B-2845-D947-83C7-F0AD45D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9156"/>
            <a:ext cx="4348716" cy="2732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PVA National President &amp; Chairman of the Board Robert Thomas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Special Welcome</a:t>
            </a:r>
            <a:endParaRPr lang="en-US" dirty="0">
              <a:solidFill>
                <a:srgbClr val="777778"/>
              </a:solidFill>
              <a:latin typeface="+mj-lt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9411614-0242-C7F9-EE9F-77671E393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567" y="1532665"/>
            <a:ext cx="3247246" cy="40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8579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7A518B-2845-D947-83C7-F0AD45D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594" cy="4379385"/>
          </a:xfrm>
        </p:spPr>
        <p:txBody>
          <a:bodyPr>
            <a:normAutofit/>
          </a:bodyPr>
          <a:lstStyle/>
          <a:p>
            <a:r>
              <a:rPr lang="en-US" sz="2400" dirty="0"/>
              <a:t>Priorities Update</a:t>
            </a:r>
          </a:p>
          <a:p>
            <a:r>
              <a:rPr lang="en-US" sz="2400" dirty="0"/>
              <a:t>Testimony Overview</a:t>
            </a:r>
          </a:p>
          <a:p>
            <a:r>
              <a:rPr lang="en-US" sz="2400" dirty="0"/>
              <a:t>Walkthrough of VoterVoice and Petition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D5BE0-FB64-2B45-B9FE-2DA1DB75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Meeting Overview</a:t>
            </a:r>
            <a:endParaRPr lang="en-US" dirty="0">
              <a:solidFill>
                <a:srgbClr val="7777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705732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5E796-30D8-27F5-A23F-CDC7EBFAF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76623D-13BE-2F7B-2F5E-7C14F987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594" cy="4379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We are happy to answer any questions you may have.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47528B-65FE-A05F-3FF2-2E819E21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Q&amp;A</a:t>
            </a:r>
            <a:endParaRPr lang="en-US" dirty="0">
              <a:solidFill>
                <a:srgbClr val="7777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632687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96EE4-D68C-791D-78D2-CC59E359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D0A1D9-408A-BFEE-CAB8-F5275FD8E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594" cy="4379385"/>
          </a:xfrm>
        </p:spPr>
        <p:txBody>
          <a:bodyPr>
            <a:normAutofit/>
          </a:bodyPr>
          <a:lstStyle/>
          <a:p>
            <a:r>
              <a:rPr lang="en-US" sz="2400" dirty="0"/>
              <a:t>Heather Ansley – </a:t>
            </a:r>
            <a:r>
              <a:rPr lang="en-US" sz="2400" dirty="0">
                <a:hlinkClick r:id="rId3"/>
              </a:rPr>
              <a:t>HeatherA@pva.org</a:t>
            </a:r>
            <a:endParaRPr lang="en-US" sz="2400" dirty="0"/>
          </a:p>
          <a:p>
            <a:r>
              <a:rPr lang="en-US" sz="2400" dirty="0"/>
              <a:t>Morgan Brown – </a:t>
            </a:r>
            <a:r>
              <a:rPr lang="en-US" sz="2400" dirty="0">
                <a:hlinkClick r:id="rId4"/>
              </a:rPr>
              <a:t>MorganB@pva.org</a:t>
            </a:r>
            <a:endParaRPr lang="en-US" sz="2400" dirty="0"/>
          </a:p>
          <a:p>
            <a:r>
              <a:rPr lang="en-US" sz="2400" dirty="0"/>
              <a:t>Lisa Elijah – </a:t>
            </a:r>
            <a:r>
              <a:rPr lang="en-US" sz="2400" dirty="0">
                <a:hlinkClick r:id="rId5"/>
              </a:rPr>
              <a:t>LisaE@pva.org</a:t>
            </a:r>
            <a:endParaRPr lang="en-US" sz="2400"/>
          </a:p>
          <a:p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A1A94-03E7-BCA2-A3C6-92D0271FD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</a:t>
            </a:r>
            <a:endParaRPr lang="en-US" dirty="0">
              <a:solidFill>
                <a:srgbClr val="7777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769598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PVA Theme">
      <a:dk1>
        <a:sysClr val="windowText" lastClr="000000"/>
      </a:dk1>
      <a:lt1>
        <a:sysClr val="window" lastClr="FFFFFF"/>
      </a:lt1>
      <a:dk2>
        <a:srgbClr val="B2282E"/>
      </a:dk2>
      <a:lt2>
        <a:srgbClr val="006098"/>
      </a:lt2>
      <a:accent1>
        <a:srgbClr val="B2282E"/>
      </a:accent1>
      <a:accent2>
        <a:srgbClr val="25344A"/>
      </a:accent2>
      <a:accent3>
        <a:srgbClr val="A5A5A5"/>
      </a:accent3>
      <a:accent4>
        <a:srgbClr val="000000"/>
      </a:accent4>
      <a:accent5>
        <a:srgbClr val="4BAC0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3588</TotalTime>
  <Words>141</Words>
  <Application>Microsoft Macintosh PowerPoint</Application>
  <PresentationFormat>On-screen Show (4:3)</PresentationFormat>
  <Paragraphs>22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Courier New</vt:lpstr>
      <vt:lpstr>Wingdings</vt:lpstr>
      <vt:lpstr>Office Theme</vt:lpstr>
      <vt:lpstr>PowerPoint Presentation</vt:lpstr>
      <vt:lpstr>PowerPoint Presentation</vt:lpstr>
      <vt:lpstr>Webinar Process</vt:lpstr>
      <vt:lpstr>Special Welcome</vt:lpstr>
      <vt:lpstr>Meeting Overview</vt:lpstr>
      <vt:lpstr>Q&amp;A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kevinj</dc:creator>
  <cp:lastModifiedBy>Lisa Elijah</cp:lastModifiedBy>
  <cp:revision>64</cp:revision>
  <dcterms:created xsi:type="dcterms:W3CDTF">2020-01-02T18:32:48Z</dcterms:created>
  <dcterms:modified xsi:type="dcterms:W3CDTF">2025-02-18T21:10:31Z</dcterms:modified>
</cp:coreProperties>
</file>