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30D_0.xml" ContentType="application/vnd.ms-powerpoint.comments+xml"/>
  <Override PartName="/ppt/comments/modernComment_30B_E34FBCB1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7" r:id="rId2"/>
  </p:sldMasterIdLst>
  <p:notesMasterIdLst>
    <p:notesMasterId r:id="rId20"/>
  </p:notesMasterIdLst>
  <p:sldIdLst>
    <p:sldId id="279" r:id="rId3"/>
    <p:sldId id="263" r:id="rId4"/>
    <p:sldId id="755" r:id="rId5"/>
    <p:sldId id="784" r:id="rId6"/>
    <p:sldId id="788" r:id="rId7"/>
    <p:sldId id="759" r:id="rId8"/>
    <p:sldId id="781" r:id="rId9"/>
    <p:sldId id="782" r:id="rId10"/>
    <p:sldId id="783" r:id="rId11"/>
    <p:sldId id="785" r:id="rId12"/>
    <p:sldId id="779" r:id="rId13"/>
    <p:sldId id="764" r:id="rId14"/>
    <p:sldId id="766" r:id="rId15"/>
    <p:sldId id="778" r:id="rId16"/>
    <p:sldId id="787" r:id="rId17"/>
    <p:sldId id="761" r:id="rId18"/>
    <p:sldId id="78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FE90E3-FEC3-92FE-BF86-8ECE34B238B4}" name="Heather Ansley" initials="HA" userId="oQJ0S/cUJbgmh/hlgqe8HSOpBsM6X30FVsvSbxdMqsc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448"/>
    <a:srgbClr val="B1282F"/>
    <a:srgbClr val="253449"/>
    <a:srgbClr val="777778"/>
    <a:srgbClr val="223348"/>
    <a:srgbClr val="202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8D651E-DC08-478E-9C53-6D85072B610A}" v="228" dt="2024-07-22T22:00:32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93"/>
    <p:restoredTop sz="80000" autoAdjust="0"/>
  </p:normalViewPr>
  <p:slideViewPr>
    <p:cSldViewPr snapToGrid="0" snapToObjects="1">
      <p:cViewPr varScale="1">
        <p:scale>
          <a:sx n="51" d="100"/>
          <a:sy n="51" d="100"/>
        </p:scale>
        <p:origin x="1296" y="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omments/modernComment_30B_E34FBCB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CA0587B-602B-4279-BF09-ADE7DF496275}" authorId="{A2FE90E3-FEC3-92FE-BF86-8ECE34B238B4}" created="2024-07-22T21:51:52.31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813653681" sldId="779"/>
      <ac:spMk id="2" creationId="{596D8402-BFA7-CBF4-5CB4-33FB833798CB}"/>
    </ac:deMkLst>
    <p188:txBody>
      <a:bodyPr/>
      <a:lstStyle/>
      <a:p>
        <a:r>
          <a:rPr lang="en-US"/>
          <a:t>I removed the bullet about submitting comments with like minded groups. We are not speaking to chapters per se. We are speaking to our members as individuals. </a:t>
        </a:r>
      </a:p>
    </p188:txBody>
  </p188:cm>
</p188:cmLst>
</file>

<file path=ppt/comments/modernComment_30D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7D247D-BC7C-4D8B-9268-C9C171DB25BB}" authorId="{A2FE90E3-FEC3-92FE-BF86-8ECE34B238B4}" created="2024-07-22T21:45:15.471">
    <pc:sldMkLst xmlns:pc="http://schemas.microsoft.com/office/powerpoint/2013/main/command">
      <pc:docMk/>
      <pc:sldMk cId="0" sldId="781"/>
    </pc:sldMkLst>
    <p188:txBody>
      <a:bodyPr/>
      <a:lstStyle/>
      <a:p>
        <a:r>
          <a:rPr lang="en-US"/>
          <a:t>You should note that sometimes Congress requires agencies to conduct rulemaking by a certain time frame. For example, in the FAA Reauthorization Act. </a:t>
        </a:r>
      </a:p>
    </p188:txBody>
  </p188:cm>
  <p188:cm id="{C39FFE9A-C24E-4CFC-8080-ECCCC3C609FB}" authorId="{A2FE90E3-FEC3-92FE-BF86-8ECE34B238B4}" created="2024-07-22T21:47:28.97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781"/>
      <ac:spMk id="30" creationId="{00000000-0000-0000-0000-000000000000}"/>
    </ac:deMkLst>
    <p188:txBody>
      <a:bodyPr/>
      <a:lstStyle/>
      <a:p>
        <a:r>
          <a:rPr lang="en-US"/>
          <a:t>Note that an ANPRM is not always required. Also, agencies can do negotiated rulemakings to get language for a proposed rule. In other words, agencies do have some flexibility in how they pursue rulemaking.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77836-A240-4292-8C23-7F3924ECFE1E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9DB18-1145-4EBD-B3D5-E6637E34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7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37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10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48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14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17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1866"/>
          </a:xfrm>
        </p:spPr>
        <p:txBody>
          <a:bodyPr/>
          <a:lstStyle>
            <a:lvl1pPr>
              <a:defRPr sz="2800">
                <a:solidFill>
                  <a:srgbClr val="202A38"/>
                </a:solidFill>
                <a:latin typeface="+mn-lt"/>
                <a:cs typeface="Arial"/>
              </a:defRPr>
            </a:lvl1pPr>
            <a:lvl2pPr marL="742950" indent="-285750">
              <a:buSzPct val="80000"/>
              <a:buFont typeface="Wingdings" charset="2"/>
              <a:buChar char="Ø"/>
              <a:defRPr sz="2800">
                <a:solidFill>
                  <a:srgbClr val="202A38"/>
                </a:solidFill>
                <a:latin typeface="+mn-lt"/>
                <a:cs typeface="Arial"/>
              </a:defRPr>
            </a:lvl2pPr>
            <a:lvl3pPr marL="1143000" indent="-228600">
              <a:buFont typeface="Courier New"/>
              <a:buChar char="o"/>
              <a:defRPr sz="2800">
                <a:solidFill>
                  <a:srgbClr val="202A38"/>
                </a:solidFill>
                <a:latin typeface="+mn-lt"/>
                <a:cs typeface="Arial"/>
              </a:defRPr>
            </a:lvl3pPr>
            <a:lvl4pPr marL="1600200" indent="-228600">
              <a:buFont typeface="Wingdings" charset="2"/>
              <a:buChar char="§"/>
              <a:defRPr sz="2800">
                <a:solidFill>
                  <a:srgbClr val="202A38"/>
                </a:solidFill>
                <a:latin typeface="+mn-lt"/>
                <a:cs typeface="Arial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57200" y="296235"/>
            <a:ext cx="8229594" cy="100194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202A38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400D32-3A6A-9545-83D3-230C9BACDB6A}"/>
              </a:ext>
            </a:extLst>
          </p:cNvPr>
          <p:cNvSpPr/>
          <p:nvPr userDrawn="1"/>
        </p:nvSpPr>
        <p:spPr>
          <a:xfrm>
            <a:off x="5763126" y="5979585"/>
            <a:ext cx="1251733" cy="878415"/>
          </a:xfrm>
          <a:prstGeom prst="rect">
            <a:avLst/>
          </a:prstGeom>
          <a:gradFill>
            <a:gsLst>
              <a:gs pos="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9A9CEE-CC21-4764-B4CE-5F368CA83259}"/>
              </a:ext>
            </a:extLst>
          </p:cNvPr>
          <p:cNvCxnSpPr/>
          <p:nvPr userDrawn="1"/>
        </p:nvCxnSpPr>
        <p:spPr>
          <a:xfrm>
            <a:off x="457200" y="1438275"/>
            <a:ext cx="8229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7CFA82-F92A-42B3-A089-027FFB0714C8}"/>
              </a:ext>
            </a:extLst>
          </p:cNvPr>
          <p:cNvCxnSpPr/>
          <p:nvPr userDrawn="1"/>
        </p:nvCxnSpPr>
        <p:spPr>
          <a:xfrm flipH="1">
            <a:off x="457206" y="5736248"/>
            <a:ext cx="82295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B876222-7D3A-C746-96CE-1E86D5B67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7739" r="2343"/>
          <a:stretch/>
        </p:blipFill>
        <p:spPr>
          <a:xfrm>
            <a:off x="7250648" y="5841968"/>
            <a:ext cx="1554480" cy="8976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9DD27-0B7F-99F4-9369-BE7F679D0A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5883570"/>
            <a:ext cx="170815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4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31990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3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9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6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1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5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0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5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2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13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84A1D-634F-3A48-B66E-6F9905697BAC}" type="datetimeFigureOut">
              <a:rPr lang="en-US" smtClean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D6CFA-FDC2-A845-A426-C1203C91F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6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accent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5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microsoft.com/office/2018/10/relationships/comments" Target="../comments/modernComment_30D_0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ulations.gov/fa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0B_E34FBCB1.xml"/><Relationship Id="rId2" Type="http://schemas.openxmlformats.org/officeDocument/2006/relationships/hyperlink" Target="https://www.fs.usda.gov/geology/includes/minerals/locatableminerals/TipsSubmittingEffectiveComments.pdf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ulations.gov/" TargetMode="External"/><Relationship Id="rId2" Type="http://schemas.openxmlformats.org/officeDocument/2006/relationships/hyperlink" Target="https://www.federalregister.gov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deralregister.gov/documents/2024/04/26/2024-07177/refunds-and-other-consumer-protections" TargetMode="External"/><Relationship Id="rId2" Type="http://schemas.openxmlformats.org/officeDocument/2006/relationships/hyperlink" Target="https://www.ada.gov/resources/2024-03-08-web-rule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hs.gov/about/news/2024/05/01/hhs-finalizes-rule-strengthening-protections-against-disability-discrimination.html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ess-board.gov/news/2023/05/23/u-s-access-board-seeks-public-comment-on-final-specification-for-low-transfer-surface-height-of-medical-diagnostic-equipment/" TargetMode="External"/><Relationship Id="rId2" Type="http://schemas.openxmlformats.org/officeDocument/2006/relationships/hyperlink" Target="https://www.federalregister.gov/documents/2024/03/12/2024-04729/ensuring-safe-accommodations-for-air-travelers-with-disabilities-using-wheelchair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da.gov/resources/2024-01-10-mde-npr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DanicaG@PVA.org" TargetMode="External"/><Relationship Id="rId2" Type="http://schemas.openxmlformats.org/officeDocument/2006/relationships/hyperlink" Target="mailto:AnthonyaJ@PVA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B2CD9A-3B76-5848-BE59-577BE80BED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54424" y="2513965"/>
            <a:ext cx="4035151" cy="183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9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95D8FD-862A-1A22-DF21-F290010F8A08}"/>
              </a:ext>
            </a:extLst>
          </p:cNvPr>
          <p:cNvSpPr/>
          <p:nvPr/>
        </p:nvSpPr>
        <p:spPr>
          <a:xfrm>
            <a:off x="13330" y="5805454"/>
            <a:ext cx="9144000" cy="10951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BA9650-9842-0C4A-871C-CDC954EAF3BD}"/>
              </a:ext>
            </a:extLst>
          </p:cNvPr>
          <p:cNvGrpSpPr/>
          <p:nvPr/>
        </p:nvGrpSpPr>
        <p:grpSpPr>
          <a:xfrm>
            <a:off x="2896673" y="950946"/>
            <a:ext cx="6247327" cy="4284920"/>
            <a:chOff x="3828087" y="1337652"/>
            <a:chExt cx="6247327" cy="36810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0904E8-FF11-D14B-9AC3-70814E9FB76B}"/>
                </a:ext>
              </a:extLst>
            </p:cNvPr>
            <p:cNvSpPr/>
            <p:nvPr userDrawn="1"/>
          </p:nvSpPr>
          <p:spPr>
            <a:xfrm>
              <a:off x="7419056" y="1337652"/>
              <a:ext cx="2656358" cy="3681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E7B325-DFFE-4540-9453-E8D2D0FD704D}"/>
                </a:ext>
              </a:extLst>
            </p:cNvPr>
            <p:cNvSpPr/>
            <p:nvPr userDrawn="1"/>
          </p:nvSpPr>
          <p:spPr>
            <a:xfrm>
              <a:off x="3828087" y="1337652"/>
              <a:ext cx="3620854" cy="368104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899298" y="5989487"/>
            <a:ext cx="7172061" cy="56540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000" b="1" dirty="0">
                <a:solidFill>
                  <a:srgbClr val="243448"/>
                </a:solidFill>
              </a:rPr>
              <a:t>Anthonya James, Esq., Advocacy Attorney</a:t>
            </a:r>
          </a:p>
          <a:p>
            <a:pPr algn="ctr"/>
            <a:r>
              <a:rPr lang="en-US" sz="2000" b="1" dirty="0">
                <a:solidFill>
                  <a:srgbClr val="243448"/>
                </a:solidFill>
              </a:rPr>
              <a:t>Danica Gonzalves, Esq., Senior Advocacy Attorney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00C47-3D8F-4BAD-858E-D385AC31A2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329" y="984092"/>
            <a:ext cx="9144000" cy="39090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EC7A18-2B01-B6DD-5B06-B13E724C2C64}"/>
              </a:ext>
            </a:extLst>
          </p:cNvPr>
          <p:cNvSpPr/>
          <p:nvPr/>
        </p:nvSpPr>
        <p:spPr>
          <a:xfrm>
            <a:off x="0" y="-1"/>
            <a:ext cx="9144000" cy="1095153"/>
          </a:xfrm>
          <a:prstGeom prst="rect">
            <a:avLst/>
          </a:prstGeom>
          <a:solidFill>
            <a:srgbClr val="243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7BE083-65CB-FA8A-6E2F-69073015966B}"/>
              </a:ext>
            </a:extLst>
          </p:cNvPr>
          <p:cNvSpPr/>
          <p:nvPr/>
        </p:nvSpPr>
        <p:spPr>
          <a:xfrm>
            <a:off x="13330" y="4755425"/>
            <a:ext cx="9148132" cy="1095153"/>
          </a:xfrm>
          <a:prstGeom prst="rect">
            <a:avLst/>
          </a:prstGeom>
          <a:solidFill>
            <a:srgbClr val="243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435934" y="4868311"/>
            <a:ext cx="8105163" cy="81163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Facets of Advocacy: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 Protecting Disability Rights Through Regulations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81D480-C73C-27FD-E9AD-89ABC7B2EBB2}"/>
              </a:ext>
            </a:extLst>
          </p:cNvPr>
          <p:cNvCxnSpPr/>
          <p:nvPr/>
        </p:nvCxnSpPr>
        <p:spPr>
          <a:xfrm>
            <a:off x="-4132" y="1095152"/>
            <a:ext cx="9148132" cy="0"/>
          </a:xfrm>
          <a:prstGeom prst="line">
            <a:avLst/>
          </a:prstGeom>
          <a:ln w="317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6FFBF2-FE32-2412-FBF8-9DCA04225F56}"/>
              </a:ext>
            </a:extLst>
          </p:cNvPr>
          <p:cNvCxnSpPr/>
          <p:nvPr/>
        </p:nvCxnSpPr>
        <p:spPr>
          <a:xfrm>
            <a:off x="-4133" y="4778755"/>
            <a:ext cx="9148132" cy="0"/>
          </a:xfrm>
          <a:prstGeom prst="line">
            <a:avLst/>
          </a:prstGeom>
          <a:ln w="317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895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7A518B-2845-D947-83C7-F0AD45D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594" cy="4379385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Today’s meeting will be recorded and shared with registrants.</a:t>
            </a:r>
          </a:p>
          <a:p>
            <a:pPr lvl="0" defTabSz="9144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Closed Captioning is available. Click the CC button in the meeting controls bar at the bottom of your screen to turn it on.</a:t>
            </a:r>
          </a:p>
          <a:p>
            <a:pPr lvl="0" defTabSz="9144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If you have a question, please hold it until our Q&amp;A or post it in Q&amp;A box.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23348"/>
                </a:solidFill>
              </a:rPr>
              <a:t>Welcome &amp; Process</a:t>
            </a:r>
            <a:endParaRPr lang="en-US" dirty="0">
              <a:solidFill>
                <a:srgbClr val="2233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565551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9FA6B3-AF0C-1C5E-9CB1-AD751C43F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/>
              <a:buChar char="§"/>
            </a:pPr>
            <a:r>
              <a:rPr lang="en-US" dirty="0">
                <a:ea typeface="Calibri"/>
              </a:rPr>
              <a:t>July is Disability Pride Month </a:t>
            </a:r>
            <a:endParaRPr lang="en-US" dirty="0"/>
          </a:p>
          <a:p>
            <a:pPr>
              <a:buFont typeface="Wingdings"/>
              <a:buChar char="§"/>
            </a:pPr>
            <a:r>
              <a:rPr lang="en-US" dirty="0">
                <a:ea typeface="Calibri"/>
              </a:rPr>
              <a:t>July 26 – Anniversary of the Americans with Disabilities Act</a:t>
            </a:r>
          </a:p>
          <a:p>
            <a:pPr>
              <a:buFont typeface="Wingdings"/>
              <a:buChar char="§"/>
            </a:pPr>
            <a:r>
              <a:rPr lang="en-US" dirty="0">
                <a:ea typeface="Calibri"/>
              </a:rPr>
              <a:t>September 26 – Anniversary of the Rehabilitation Act</a:t>
            </a:r>
          </a:p>
          <a:p>
            <a:pPr>
              <a:buFont typeface="Wingdings"/>
              <a:buChar char="§"/>
            </a:pPr>
            <a:r>
              <a:rPr lang="en-US" dirty="0">
                <a:ea typeface="Calibri"/>
              </a:rPr>
              <a:t>Disability civil rights laws ensure equal opportunity for people with disabilities </a:t>
            </a:r>
          </a:p>
          <a:p>
            <a:pPr>
              <a:buFont typeface="Wingdings"/>
              <a:buChar char="§"/>
            </a:pPr>
            <a:r>
              <a:rPr lang="en-US" dirty="0">
                <a:ea typeface="Calibri"/>
                <a:cs typeface="Calibri"/>
              </a:rPr>
              <a:t>Understanding and participating in the regulatory process is crucial</a:t>
            </a:r>
            <a:endParaRPr lang="en-US" dirty="0">
              <a:ea typeface="Calibri"/>
            </a:endParaRPr>
          </a:p>
          <a:p>
            <a:pPr>
              <a:buFont typeface="Wingdings"/>
              <a:buChar char="§"/>
            </a:pPr>
            <a:endParaRPr lang="en-US" dirty="0">
              <a:ea typeface="Calibri"/>
            </a:endParaRPr>
          </a:p>
          <a:p>
            <a:endParaRPr lang="en-US" dirty="0">
              <a:ea typeface="Calibri"/>
            </a:endParaRPr>
          </a:p>
          <a:p>
            <a:endParaRPr lang="en-US" dirty="0">
              <a:ea typeface="Calibri"/>
            </a:endParaRPr>
          </a:p>
          <a:p>
            <a:endParaRPr lang="en-US" dirty="0">
              <a:ea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BE2734-BC46-D4A5-1C69-F652A5C3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"/>
              </a:rPr>
              <a:t>Disability Advocacy at a Glance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19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8BEA10-3630-2C74-A2D4-4802E51CC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,Sans-Serif"/>
              <a:buChar char="§"/>
            </a:pPr>
            <a:r>
              <a:rPr lang="en-US" sz="3200" dirty="0">
                <a:cs typeface="Calibri"/>
              </a:rPr>
              <a:t>Regulations</a:t>
            </a:r>
            <a:endParaRPr lang="en-US" sz="3200" dirty="0">
              <a:solidFill>
                <a:srgbClr val="000000"/>
              </a:solidFill>
              <a:cs typeface="Calibri"/>
            </a:endParaRPr>
          </a:p>
          <a:p>
            <a:pPr>
              <a:buFont typeface="Wingdings,Sans-Serif"/>
              <a:buChar char="§"/>
            </a:pPr>
            <a:r>
              <a:rPr lang="en-US" sz="3200" dirty="0">
                <a:cs typeface="Calibri"/>
              </a:rPr>
              <a:t>Advocacy During the Regulatory Process</a:t>
            </a:r>
            <a:endParaRPr lang="en-US" sz="3200">
              <a:solidFill>
                <a:srgbClr val="000000"/>
              </a:solidFill>
              <a:cs typeface="Calibri"/>
            </a:endParaRPr>
          </a:p>
          <a:p>
            <a:pPr>
              <a:buFont typeface="Wingdings,Sans-Serif"/>
              <a:buChar char="§"/>
            </a:pPr>
            <a:r>
              <a:rPr lang="en-US" sz="3200" dirty="0">
                <a:cs typeface="Calibri"/>
              </a:rPr>
              <a:t>Tips for Effective Public Comments</a:t>
            </a:r>
            <a:endParaRPr lang="en-US" sz="3200" dirty="0">
              <a:solidFill>
                <a:srgbClr val="000000"/>
              </a:solidFill>
              <a:cs typeface="Calibri"/>
            </a:endParaRPr>
          </a:p>
          <a:p>
            <a:pPr>
              <a:buFont typeface="Wingdings,Sans-Serif"/>
              <a:buChar char="§"/>
            </a:pPr>
            <a:r>
              <a:rPr lang="en-US" sz="3200" dirty="0">
                <a:cs typeface="Calibri"/>
              </a:rPr>
              <a:t>Successful Regulatory Advocacy</a:t>
            </a:r>
            <a:endParaRPr lang="en-US" sz="3200" dirty="0">
              <a:solidFill>
                <a:srgbClr val="000000"/>
              </a:solidFill>
              <a:cs typeface="Calibri"/>
            </a:endParaRPr>
          </a:p>
          <a:p>
            <a:pPr>
              <a:buFont typeface="Wingdings,Sans-Serif"/>
              <a:buChar char="§"/>
            </a:pPr>
            <a:r>
              <a:rPr lang="en-US" sz="3200" dirty="0">
                <a:cs typeface="Calibri"/>
              </a:rPr>
              <a:t>Pending Regulations</a:t>
            </a:r>
            <a:endParaRPr lang="en-US" sz="3200">
              <a:solidFill>
                <a:srgbClr val="000000"/>
              </a:solidFill>
              <a:cs typeface="Calibri"/>
            </a:endParaRPr>
          </a:p>
          <a:p>
            <a:pPr>
              <a:buFont typeface="Wingdings,Sans-Serif"/>
              <a:buChar char="§"/>
            </a:pPr>
            <a:r>
              <a:rPr lang="en-US" sz="3200" dirty="0">
                <a:cs typeface="Calibri"/>
              </a:rPr>
              <a:t>Q&amp;A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3EFB58-54A4-A273-855E-B8F7F22C0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23348"/>
                </a:solidFill>
                <a:cs typeface="Calibri"/>
              </a:rPr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721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7A518B-2845-D947-83C7-F0AD45D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3882" y="1505198"/>
            <a:ext cx="3912912" cy="40524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0" indent="0" algn="ctr" defTabSz="914400">
              <a:spcBef>
                <a:spcPts val="0"/>
              </a:spcBef>
              <a:buNone/>
            </a:pPr>
            <a:r>
              <a:rPr lang="en-US" sz="3000" u="sng" dirty="0"/>
              <a:t>Regulations</a:t>
            </a:r>
          </a:p>
          <a:p>
            <a:pPr defTabSz="914400">
              <a:spcBef>
                <a:spcPts val="0"/>
              </a:spcBef>
              <a:buFont typeface="Wingdings"/>
              <a:buChar char="§"/>
            </a:pPr>
            <a:r>
              <a:rPr lang="en-US" sz="3000" dirty="0">
                <a:ea typeface="Calibri"/>
                <a:cs typeface="Calibri"/>
              </a:rPr>
              <a:t>Standards and rules created by federal agencies</a:t>
            </a:r>
          </a:p>
          <a:p>
            <a:pPr defTabSz="914400">
              <a:spcBef>
                <a:spcPts val="0"/>
              </a:spcBef>
              <a:buFont typeface="Wingdings"/>
              <a:buChar char="§"/>
            </a:pPr>
            <a:r>
              <a:rPr lang="en-US" sz="3000" dirty="0">
                <a:ea typeface="Calibri"/>
                <a:cs typeface="Calibri"/>
              </a:rPr>
              <a:t>Govern how laws will be implemented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the Difference Between Laws and Regulations?</a:t>
            </a:r>
            <a:endParaRPr lang="en-US" dirty="0">
              <a:solidFill>
                <a:srgbClr val="223348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A867C-AF47-4854-B354-28F3C41D1D6A}"/>
              </a:ext>
            </a:extLst>
          </p:cNvPr>
          <p:cNvSpPr txBox="1"/>
          <p:nvPr/>
        </p:nvSpPr>
        <p:spPr>
          <a:xfrm>
            <a:off x="385947" y="1505198"/>
            <a:ext cx="3984172" cy="2769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 defTabSz="914400"/>
            <a:r>
              <a:rPr lang="en-US" sz="3000" u="sng" dirty="0"/>
              <a:t>Laws</a:t>
            </a:r>
          </a:p>
          <a:p>
            <a:pPr marL="457200" indent="-457200" defTabSz="914400">
              <a:spcBef>
                <a:spcPts val="0"/>
              </a:spcBef>
              <a:buFont typeface="Wingdings" panose="020B0604020202020204" pitchFamily="34" charset="0"/>
              <a:buChar char="§"/>
            </a:pPr>
            <a:r>
              <a:rPr lang="en-US" sz="3000" dirty="0"/>
              <a:t>System of rules or statutes </a:t>
            </a:r>
            <a:endParaRPr lang="en-US" sz="3000" dirty="0">
              <a:cs typeface="Calibri"/>
            </a:endParaRPr>
          </a:p>
          <a:p>
            <a:pPr marL="457200" indent="-457200" defTabSz="914400">
              <a:buFont typeface="Wingdings" panose="020B0604020202020204" pitchFamily="34" charset="0"/>
              <a:buChar char="§"/>
            </a:pPr>
            <a:r>
              <a:rPr lang="en-US" sz="3000" dirty="0"/>
              <a:t>Passed by both houses of Congress </a:t>
            </a:r>
            <a:endParaRPr lang="en-US" sz="3000" dirty="0">
              <a:cs typeface="Calibri"/>
            </a:endParaRPr>
          </a:p>
          <a:p>
            <a:pPr marL="342900" indent="-342900" defTabSz="9144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42338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423553" y="1770617"/>
            <a:ext cx="455800" cy="326834"/>
          </a:xfrm>
          <a:custGeom>
            <a:avLst/>
            <a:gdLst/>
            <a:ahLst/>
            <a:cxnLst/>
            <a:rect l="l" t="t" r="r" b="b"/>
            <a:pathLst>
              <a:path w="486187" h="348623">
                <a:moveTo>
                  <a:pt x="0" y="0"/>
                </a:moveTo>
                <a:lnTo>
                  <a:pt x="486188" y="0"/>
                </a:lnTo>
                <a:lnTo>
                  <a:pt x="486188" y="348623"/>
                </a:lnTo>
                <a:lnTo>
                  <a:pt x="0" y="348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67" r="-248575" b="-9951"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4816752" y="2402661"/>
            <a:ext cx="605454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7" name="Freeform 7"/>
          <p:cNvSpPr/>
          <p:nvPr/>
        </p:nvSpPr>
        <p:spPr>
          <a:xfrm rot="5400000">
            <a:off x="4234651" y="2306777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4" y="0"/>
                </a:lnTo>
                <a:lnTo>
                  <a:pt x="709344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3771047" y="3279556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4" y="0"/>
                </a:lnTo>
                <a:lnTo>
                  <a:pt x="709344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4488037" y="3435831"/>
            <a:ext cx="455800" cy="353510"/>
          </a:xfrm>
          <a:custGeom>
            <a:avLst/>
            <a:gdLst/>
            <a:ahLst/>
            <a:cxnLst/>
            <a:rect l="l" t="t" r="r" b="b"/>
            <a:pathLst>
              <a:path w="486187" h="377077">
                <a:moveTo>
                  <a:pt x="0" y="0"/>
                </a:moveTo>
                <a:lnTo>
                  <a:pt x="486187" y="0"/>
                </a:lnTo>
                <a:lnTo>
                  <a:pt x="486187" y="377077"/>
                </a:lnTo>
                <a:lnTo>
                  <a:pt x="0" y="377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48575"/>
            </a:stretch>
          </a:blipFill>
        </p:spPr>
      </p:sp>
      <p:sp>
        <p:nvSpPr>
          <p:cNvPr id="10" name="Freeform 10"/>
          <p:cNvSpPr/>
          <p:nvPr/>
        </p:nvSpPr>
        <p:spPr>
          <a:xfrm rot="-10800000" flipH="1">
            <a:off x="4993882" y="3991317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709344" y="0"/>
                </a:moveTo>
                <a:lnTo>
                  <a:pt x="0" y="0"/>
                </a:lnTo>
                <a:lnTo>
                  <a:pt x="0" y="528461"/>
                </a:lnTo>
                <a:lnTo>
                  <a:pt x="709344" y="528461"/>
                </a:lnTo>
                <a:lnTo>
                  <a:pt x="70934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4488037" y="4133237"/>
            <a:ext cx="455800" cy="353510"/>
          </a:xfrm>
          <a:custGeom>
            <a:avLst/>
            <a:gdLst/>
            <a:ahLst/>
            <a:cxnLst/>
            <a:rect l="l" t="t" r="r" b="b"/>
            <a:pathLst>
              <a:path w="486187" h="377077">
                <a:moveTo>
                  <a:pt x="0" y="0"/>
                </a:moveTo>
                <a:lnTo>
                  <a:pt x="486187" y="0"/>
                </a:lnTo>
                <a:lnTo>
                  <a:pt x="486187" y="377078"/>
                </a:lnTo>
                <a:lnTo>
                  <a:pt x="0" y="377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48575"/>
            </a:stretch>
          </a:blipFill>
        </p:spPr>
      </p:sp>
      <p:sp>
        <p:nvSpPr>
          <p:cNvPr id="12" name="Freeform 12"/>
          <p:cNvSpPr/>
          <p:nvPr/>
        </p:nvSpPr>
        <p:spPr>
          <a:xfrm rot="10800000">
            <a:off x="3980254" y="4123672"/>
            <a:ext cx="455800" cy="353510"/>
          </a:xfrm>
          <a:custGeom>
            <a:avLst/>
            <a:gdLst/>
            <a:ahLst/>
            <a:cxnLst/>
            <a:rect l="l" t="t" r="r" b="b"/>
            <a:pathLst>
              <a:path w="486187" h="377077">
                <a:moveTo>
                  <a:pt x="0" y="0"/>
                </a:moveTo>
                <a:lnTo>
                  <a:pt x="486188" y="0"/>
                </a:lnTo>
                <a:lnTo>
                  <a:pt x="486188" y="377078"/>
                </a:lnTo>
                <a:lnTo>
                  <a:pt x="0" y="377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48575"/>
            </a:stretch>
          </a:blipFill>
        </p:spPr>
      </p:sp>
      <p:sp>
        <p:nvSpPr>
          <p:cNvPr id="13" name="Freeform 13"/>
          <p:cNvSpPr/>
          <p:nvPr/>
        </p:nvSpPr>
        <p:spPr>
          <a:xfrm rot="-10800000">
            <a:off x="3474515" y="4133237"/>
            <a:ext cx="455800" cy="353510"/>
          </a:xfrm>
          <a:custGeom>
            <a:avLst/>
            <a:gdLst/>
            <a:ahLst/>
            <a:cxnLst/>
            <a:rect l="l" t="t" r="r" b="b"/>
            <a:pathLst>
              <a:path w="486187" h="377077">
                <a:moveTo>
                  <a:pt x="0" y="0"/>
                </a:moveTo>
                <a:lnTo>
                  <a:pt x="486187" y="0"/>
                </a:lnTo>
                <a:lnTo>
                  <a:pt x="486187" y="377078"/>
                </a:lnTo>
                <a:lnTo>
                  <a:pt x="0" y="377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48575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2840344" y="4209097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3" y="0"/>
                </a:lnTo>
                <a:lnTo>
                  <a:pt x="709343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0800000">
            <a:off x="2929145" y="4861615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3" y="0"/>
                </a:lnTo>
                <a:lnTo>
                  <a:pt x="709343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0800000">
            <a:off x="3630324" y="5036077"/>
            <a:ext cx="455800" cy="353510"/>
          </a:xfrm>
          <a:custGeom>
            <a:avLst/>
            <a:gdLst/>
            <a:ahLst/>
            <a:cxnLst/>
            <a:rect l="l" t="t" r="r" b="b"/>
            <a:pathLst>
              <a:path w="486187" h="377077">
                <a:moveTo>
                  <a:pt x="0" y="0"/>
                </a:moveTo>
                <a:lnTo>
                  <a:pt x="486187" y="0"/>
                </a:lnTo>
                <a:lnTo>
                  <a:pt x="486187" y="377078"/>
                </a:lnTo>
                <a:lnTo>
                  <a:pt x="0" y="377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48575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122295" y="5036076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3" y="0"/>
                </a:lnTo>
                <a:lnTo>
                  <a:pt x="709343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400000">
            <a:off x="4207083" y="5641180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4" y="0"/>
                </a:lnTo>
                <a:lnTo>
                  <a:pt x="709344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 flipH="1" flipV="1">
            <a:off x="3424576" y="2894131"/>
            <a:ext cx="605454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0" name="Freeform 20"/>
          <p:cNvSpPr/>
          <p:nvPr/>
        </p:nvSpPr>
        <p:spPr>
          <a:xfrm rot="-5400000">
            <a:off x="3686258" y="2639282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3" y="0"/>
                </a:lnTo>
                <a:lnTo>
                  <a:pt x="709343" y="528460"/>
                </a:lnTo>
                <a:lnTo>
                  <a:pt x="0" y="5284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AutoShape 21"/>
          <p:cNvSpPr/>
          <p:nvPr/>
        </p:nvSpPr>
        <p:spPr>
          <a:xfrm>
            <a:off x="5541117" y="3767852"/>
            <a:ext cx="307740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2" name="Freeform 22"/>
          <p:cNvSpPr/>
          <p:nvPr/>
        </p:nvSpPr>
        <p:spPr>
          <a:xfrm>
            <a:off x="4993882" y="3435830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4" y="0"/>
                </a:lnTo>
                <a:lnTo>
                  <a:pt x="709344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AutoShape 23"/>
          <p:cNvSpPr/>
          <p:nvPr/>
        </p:nvSpPr>
        <p:spPr>
          <a:xfrm>
            <a:off x="4715936" y="5361511"/>
            <a:ext cx="307740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4" name="Freeform 24"/>
          <p:cNvSpPr/>
          <p:nvPr/>
        </p:nvSpPr>
        <p:spPr>
          <a:xfrm rot="-5400000">
            <a:off x="3686258" y="5973004"/>
            <a:ext cx="665009" cy="495432"/>
          </a:xfrm>
          <a:custGeom>
            <a:avLst/>
            <a:gdLst/>
            <a:ahLst/>
            <a:cxnLst/>
            <a:rect l="l" t="t" r="r" b="b"/>
            <a:pathLst>
              <a:path w="709343" h="528461">
                <a:moveTo>
                  <a:pt x="0" y="0"/>
                </a:moveTo>
                <a:lnTo>
                  <a:pt x="709343" y="0"/>
                </a:lnTo>
                <a:lnTo>
                  <a:pt x="709343" y="528461"/>
                </a:lnTo>
                <a:lnTo>
                  <a:pt x="0" y="5284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4" name="AutoShape 34"/>
          <p:cNvSpPr/>
          <p:nvPr/>
        </p:nvSpPr>
        <p:spPr>
          <a:xfrm flipH="1" flipV="1">
            <a:off x="2433712" y="4671949"/>
            <a:ext cx="495433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36" name="AutoShape 36"/>
          <p:cNvSpPr/>
          <p:nvPr/>
        </p:nvSpPr>
        <p:spPr>
          <a:xfrm flipH="1" flipV="1">
            <a:off x="3424576" y="6098222"/>
            <a:ext cx="443449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37" name="AutoShape 37"/>
          <p:cNvSpPr/>
          <p:nvPr/>
        </p:nvSpPr>
        <p:spPr>
          <a:xfrm>
            <a:off x="4103550" y="6496258"/>
            <a:ext cx="307740" cy="0"/>
          </a:xfrm>
          <a:prstGeom prst="line">
            <a:avLst/>
          </a:prstGeom>
          <a:ln w="9525" cap="flat">
            <a:solidFill>
              <a:srgbClr val="0F132B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1D8637-2EB9-4A03-9878-5903B3B2056B}"/>
              </a:ext>
            </a:extLst>
          </p:cNvPr>
          <p:cNvSpPr txBox="1"/>
          <p:nvPr/>
        </p:nvSpPr>
        <p:spPr>
          <a:xfrm>
            <a:off x="430886" y="2573173"/>
            <a:ext cx="3043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Advanced Notice of Proposed Rulemaking (ANPRM)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10CBC2-EEE2-45BF-9DF7-27A73B874141}"/>
              </a:ext>
            </a:extLst>
          </p:cNvPr>
          <p:cNvSpPr/>
          <p:nvPr/>
        </p:nvSpPr>
        <p:spPr>
          <a:xfrm>
            <a:off x="5514132" y="220499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Agency decides to begin rulemaking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20BE562-2F13-455C-82E1-B9FD683F2D6A}"/>
              </a:ext>
            </a:extLst>
          </p:cNvPr>
          <p:cNvSpPr/>
          <p:nvPr/>
        </p:nvSpPr>
        <p:spPr>
          <a:xfrm>
            <a:off x="6008000" y="3583186"/>
            <a:ext cx="2707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Public Comment Period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F5A1BBE-0D79-4190-AC5F-A2BA2E8443E5}"/>
              </a:ext>
            </a:extLst>
          </p:cNvPr>
          <p:cNvSpPr/>
          <p:nvPr/>
        </p:nvSpPr>
        <p:spPr>
          <a:xfrm>
            <a:off x="5216919" y="5167317"/>
            <a:ext cx="2707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Public Comment Period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F6207B-7B75-46BB-A548-9A2665F371B7}"/>
              </a:ext>
            </a:extLst>
          </p:cNvPr>
          <p:cNvSpPr/>
          <p:nvPr/>
        </p:nvSpPr>
        <p:spPr>
          <a:xfrm>
            <a:off x="244768" y="4334879"/>
            <a:ext cx="2443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Notice of Proposed Rulemaking (NPRM)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4350012-6CA8-4D69-A6F6-BED2298B8F8F}"/>
              </a:ext>
            </a:extLst>
          </p:cNvPr>
          <p:cNvSpPr/>
          <p:nvPr/>
        </p:nvSpPr>
        <p:spPr>
          <a:xfrm>
            <a:off x="597502" y="5913556"/>
            <a:ext cx="2682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Agency reviews comments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060B04-54E6-4C8F-899D-95375FB8A670}"/>
              </a:ext>
            </a:extLst>
          </p:cNvPr>
          <p:cNvSpPr/>
          <p:nvPr/>
        </p:nvSpPr>
        <p:spPr>
          <a:xfrm>
            <a:off x="4612948" y="6304068"/>
            <a:ext cx="3268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14"/>
            <a:r>
              <a:rPr lang="en-US" dirty="0">
                <a:solidFill>
                  <a:prstClr val="black"/>
                </a:solidFill>
                <a:latin typeface="Calibri"/>
              </a:rPr>
              <a:t>Agency publishes Final Rule (FR)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0F7116-D879-18DC-7980-175385B2E158}"/>
              </a:ext>
            </a:extLst>
          </p:cNvPr>
          <p:cNvSpPr txBox="1">
            <a:spLocks noChangeAspect="1"/>
          </p:cNvSpPr>
          <p:nvPr/>
        </p:nvSpPr>
        <p:spPr>
          <a:xfrm>
            <a:off x="1740805" y="621714"/>
            <a:ext cx="5951631" cy="523220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highlight>
                  <a:srgbClr val="000000"/>
                </a:highlight>
                <a:ea typeface="Calibri"/>
                <a:cs typeface="Calibri"/>
              </a:rPr>
              <a:t>Regulations Road Map</a:t>
            </a:r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C47BA259-194F-E397-9AAB-D1B09E53E389}"/>
              </a:ext>
            </a:extLst>
          </p:cNvPr>
          <p:cNvSpPr/>
          <p:nvPr/>
        </p:nvSpPr>
        <p:spPr>
          <a:xfrm rot="16200000">
            <a:off x="4423552" y="1321068"/>
            <a:ext cx="455800" cy="326834"/>
          </a:xfrm>
          <a:custGeom>
            <a:avLst/>
            <a:gdLst/>
            <a:ahLst/>
            <a:cxnLst/>
            <a:rect l="l" t="t" r="r" b="b"/>
            <a:pathLst>
              <a:path w="486187" h="348623">
                <a:moveTo>
                  <a:pt x="0" y="0"/>
                </a:moveTo>
                <a:lnTo>
                  <a:pt x="486188" y="0"/>
                </a:lnTo>
                <a:lnTo>
                  <a:pt x="486188" y="348623"/>
                </a:lnTo>
                <a:lnTo>
                  <a:pt x="0" y="348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67" r="-248575" b="-9951"/>
            </a:stretch>
          </a:blipFill>
        </p:spPr>
      </p:sp>
    </p:spTree>
  </p:cSld>
  <p:clrMapOvr>
    <a:masterClrMapping/>
  </p:clrMapOvr>
  <p:extLst>
    <p:ext uri="{6950BFC3-D8DA-4A85-94F7-54DA5524770B}">
      <p188:commentRel xmlns:p188="http://schemas.microsoft.com/office/powerpoint/2018/8/main" xmlns="" r:id="rId6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3E34D-B09A-4A49-9C6D-3471EB06D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/>
              <a:buChar char="§"/>
            </a:pPr>
            <a:r>
              <a:rPr lang="en-US" dirty="0"/>
              <a:t>Public comments</a:t>
            </a:r>
          </a:p>
          <a:p>
            <a:pPr lvl="1"/>
            <a:r>
              <a:rPr lang="en-US" dirty="0"/>
              <a:t>Provide input on rulemaking</a:t>
            </a:r>
          </a:p>
          <a:p>
            <a:pPr lvl="1"/>
            <a:r>
              <a:rPr lang="en-US" dirty="0"/>
              <a:t>Normally ranging from 30 to 60 days</a:t>
            </a:r>
          </a:p>
          <a:p>
            <a:pPr marL="457200" indent="-457200">
              <a:buFont typeface="Wingdings" charset="2"/>
              <a:buChar char="§"/>
            </a:pPr>
            <a:r>
              <a:rPr lang="en-US" dirty="0"/>
              <a:t>Resource: </a:t>
            </a:r>
            <a:r>
              <a:rPr lang="en-US" dirty="0">
                <a:hlinkClick r:id="rId3"/>
              </a:rPr>
              <a:t>Regulations.gov FAQ</a:t>
            </a:r>
            <a:r>
              <a:rPr lang="en-US" dirty="0"/>
              <a:t> </a:t>
            </a:r>
            <a:endParaRPr lang="en-US" dirty="0">
              <a:ea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Advocacy During the Regulatory Process</a:t>
            </a:r>
          </a:p>
        </p:txBody>
      </p:sp>
    </p:spTree>
    <p:extLst>
      <p:ext uri="{BB962C8B-B14F-4D97-AF65-F5344CB8AC3E}">
        <p14:creationId xmlns:p14="http://schemas.microsoft.com/office/powerpoint/2010/main" val="88715622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3E34D-B09A-4A49-9C6D-3471EB06D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/>
              <a:buChar char="§"/>
            </a:pPr>
            <a:r>
              <a:rPr lang="en-US" dirty="0"/>
              <a:t>Public meetings/hearings  </a:t>
            </a:r>
            <a:endParaRPr lang="en-US" dirty="0">
              <a:ea typeface="Calibri"/>
            </a:endParaRPr>
          </a:p>
          <a:p>
            <a:pPr lvl="1"/>
            <a:r>
              <a:rPr lang="en-US" dirty="0"/>
              <a:t>Agencies can:</a:t>
            </a:r>
          </a:p>
          <a:p>
            <a:pPr lvl="2"/>
            <a:r>
              <a:rPr lang="en-US" dirty="0"/>
              <a:t>Collect information </a:t>
            </a:r>
          </a:p>
          <a:p>
            <a:pPr lvl="2"/>
            <a:r>
              <a:rPr lang="en-US" dirty="0"/>
              <a:t>Provide information </a:t>
            </a:r>
          </a:p>
          <a:p>
            <a:pPr lvl="1"/>
            <a:r>
              <a:rPr lang="en-US" dirty="0"/>
              <a:t>Members of the public can: </a:t>
            </a:r>
          </a:p>
          <a:p>
            <a:pPr lvl="2"/>
            <a:r>
              <a:rPr lang="en-US" dirty="0"/>
              <a:t>Make statements </a:t>
            </a:r>
          </a:p>
          <a:p>
            <a:pPr lvl="2"/>
            <a:r>
              <a:rPr lang="en-US" dirty="0"/>
              <a:t>Ask questions 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Advocacy During the Regulatory Process</a:t>
            </a:r>
          </a:p>
        </p:txBody>
      </p:sp>
    </p:spTree>
    <p:extLst>
      <p:ext uri="{BB962C8B-B14F-4D97-AF65-F5344CB8AC3E}">
        <p14:creationId xmlns:p14="http://schemas.microsoft.com/office/powerpoint/2010/main" val="340942227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3E3233-2349-CF59-0459-00A8059F8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Wingdings"/>
              <a:buChar char="§"/>
            </a:pPr>
            <a:r>
              <a:rPr lang="en-US" dirty="0">
                <a:ea typeface="+mn-lt"/>
                <a:cs typeface="+mn-lt"/>
              </a:rPr>
              <a:t>Preamble – summary and reason for rulemaking</a:t>
            </a:r>
            <a:endParaRPr lang="en-US"/>
          </a:p>
          <a:p>
            <a:pPr marL="457200" indent="-457200">
              <a:buFont typeface="Wingdings"/>
              <a:buChar char="§"/>
            </a:pPr>
            <a:r>
              <a:rPr lang="en-US" dirty="0">
                <a:ea typeface="+mn-lt"/>
                <a:cs typeface="+mn-lt"/>
              </a:rPr>
              <a:t>Supplementary information – reasons for proposals</a:t>
            </a:r>
          </a:p>
          <a:p>
            <a:pPr marL="457200" indent="-457200">
              <a:buFont typeface="Wingdings"/>
              <a:buChar char="§"/>
            </a:pPr>
            <a:r>
              <a:rPr lang="en-US" dirty="0">
                <a:ea typeface="+mn-lt"/>
                <a:cs typeface="+mn-lt"/>
              </a:rPr>
              <a:t>Proposed regulations – issues and proposals</a:t>
            </a:r>
          </a:p>
          <a:p>
            <a:pPr marL="457200" indent="-457200">
              <a:buFont typeface="Wingdings"/>
              <a:buChar char="§"/>
            </a:pPr>
            <a:r>
              <a:rPr lang="en-US" dirty="0">
                <a:ea typeface="+mn-lt"/>
                <a:cs typeface="+mn-lt"/>
              </a:rPr>
              <a:t>Questions – seeks specific answers from public</a:t>
            </a:r>
          </a:p>
          <a:p>
            <a:pPr marL="457200" indent="-457200">
              <a:buFont typeface="Wingdings"/>
              <a:buChar char="§"/>
            </a:pPr>
            <a:r>
              <a:rPr lang="en-US" dirty="0">
                <a:ea typeface="+mn-lt"/>
                <a:cs typeface="+mn-lt"/>
              </a:rPr>
              <a:t>Regulatory text – actual text for proposed regulation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C5ACAA-6D33-E468-3327-F76FE72F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"/>
              </a:rPr>
              <a:t>How to Read a Proposed Rule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912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6D8402-BFA7-CBF4-5CB4-33FB83379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/>
              <a:buChar char="§"/>
            </a:pPr>
            <a:r>
              <a:rPr lang="en-US" sz="2400" dirty="0">
                <a:cs typeface="Calibri"/>
              </a:rPr>
              <a:t>Read the proposal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§"/>
            </a:pPr>
            <a:r>
              <a:rPr lang="en-US" sz="2400" dirty="0">
                <a:cs typeface="Calibri"/>
              </a:rPr>
              <a:t>Explain who you are/why you are submitting a comment</a:t>
            </a:r>
          </a:p>
          <a:p>
            <a:pPr>
              <a:buFont typeface="Wingdings"/>
              <a:buChar char="§"/>
            </a:pPr>
            <a:r>
              <a:rPr lang="en-US" sz="2400" dirty="0">
                <a:cs typeface="Calibri"/>
              </a:rPr>
              <a:t>Answer the questions posed</a:t>
            </a:r>
          </a:p>
          <a:p>
            <a:pPr lvl="1">
              <a:buFont typeface="Wingdings"/>
              <a:buChar char="Ø"/>
            </a:pPr>
            <a:r>
              <a:rPr lang="en-US" sz="2400" dirty="0">
                <a:cs typeface="Calibri"/>
              </a:rPr>
              <a:t>Directly state if you oppose/support proposal and provide rationale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 lvl="1">
              <a:buFont typeface="Wingdings"/>
              <a:buChar char="Ø"/>
            </a:pPr>
            <a:r>
              <a:rPr lang="en-US" sz="2400" dirty="0">
                <a:cs typeface="Calibri"/>
              </a:rPr>
              <a:t>Can offer alternatives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§"/>
            </a:pPr>
            <a:r>
              <a:rPr lang="en-US" sz="2400" dirty="0">
                <a:cs typeface="Calibri"/>
              </a:rPr>
              <a:t>Resource: </a:t>
            </a:r>
            <a:r>
              <a:rPr lang="en-US" sz="2400" dirty="0">
                <a:ea typeface="+mn-lt"/>
                <a:cs typeface="+mn-lt"/>
                <a:hlinkClick r:id="rId2"/>
              </a:rPr>
              <a:t>Tips for Submitting Effective Comments</a:t>
            </a:r>
            <a:endParaRPr lang="en-US" sz="2400" dirty="0">
              <a:cs typeface="Calibri"/>
            </a:endParaRPr>
          </a:p>
          <a:p>
            <a:pPr lvl="1"/>
            <a:endParaRPr lang="en-US" sz="2000" dirty="0">
              <a:solidFill>
                <a:srgbClr val="000000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BC2630-B497-85CE-7E6C-950150E7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Tips for Writing Effective Public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53681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8B55C6-3F96-62C3-6597-71452D45C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/>
              <a:buChar char="§"/>
            </a:pPr>
            <a:r>
              <a:rPr lang="en-US" dirty="0">
                <a:hlinkClick r:id="rId2"/>
              </a:rPr>
              <a:t>Federalregister.gov</a:t>
            </a:r>
            <a:endParaRPr lang="en-US"/>
          </a:p>
          <a:p>
            <a:pPr>
              <a:buFont typeface="Wingdings"/>
              <a:buChar char="§"/>
            </a:pPr>
            <a:r>
              <a:rPr lang="en-US" dirty="0">
                <a:hlinkClick r:id="rId3"/>
              </a:rPr>
              <a:t>Regulations</a:t>
            </a:r>
            <a:r>
              <a:rPr lang="en-US" dirty="0">
                <a:ea typeface="Calibri"/>
                <a:hlinkClick r:id="rId3"/>
              </a:rPr>
              <a:t>.gov</a:t>
            </a:r>
            <a:r>
              <a:rPr lang="en-US" dirty="0">
                <a:ea typeface="Calibri"/>
              </a:rPr>
              <a:t>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D850BA-1AD3-F278-81D6-CF6C14A4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Public Comments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29CFB-3712-43DA-A66C-6F2D2AA552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97" t="11340" r="10350" b="15758"/>
          <a:stretch/>
        </p:blipFill>
        <p:spPr>
          <a:xfrm>
            <a:off x="4562357" y="1601667"/>
            <a:ext cx="4128236" cy="2209253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9AC615C-071F-B319-B5BF-559C8207A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816233"/>
            <a:ext cx="4105275" cy="290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5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8B55C6-3F96-62C3-6597-71452D45C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6582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 typeface="Wingdings"/>
              <a:buChar char="§"/>
            </a:pPr>
            <a:r>
              <a:rPr lang="en-US" dirty="0">
                <a:hlinkClick r:id="rId2"/>
              </a:rPr>
              <a:t>ADA Title II – Website &amp; Mobile App Accessibility</a:t>
            </a:r>
            <a:endParaRPr lang="en-US" dirty="0"/>
          </a:p>
          <a:p>
            <a:pPr lvl="1"/>
            <a:r>
              <a:rPr lang="en-US" dirty="0"/>
              <a:t>Applies to state and local governments</a:t>
            </a:r>
          </a:p>
          <a:p>
            <a:pPr lvl="1"/>
            <a:r>
              <a:rPr lang="en-US" dirty="0"/>
              <a:t>Requires specific technical accessibility requirements</a:t>
            </a:r>
          </a:p>
          <a:p>
            <a:pPr>
              <a:buFont typeface="Wingdings" charset="2"/>
              <a:buChar char="§"/>
            </a:pPr>
            <a:r>
              <a:rPr lang="en-US" dirty="0">
                <a:hlinkClick r:id="rId3"/>
              </a:rPr>
              <a:t>Air Travel Ticket Refund Requirements</a:t>
            </a:r>
            <a:endParaRPr lang="en-US" dirty="0"/>
          </a:p>
          <a:p>
            <a:pPr lvl="1"/>
            <a:r>
              <a:rPr lang="en-US" dirty="0"/>
              <a:t>Requires airlines to offer refunds if there is a "significant change" to the itinerary</a:t>
            </a:r>
          </a:p>
          <a:p>
            <a:pPr lvl="1"/>
            <a:r>
              <a:rPr lang="en-US" dirty="0"/>
              <a:t>Additional requirements for passengers with disabilities</a:t>
            </a:r>
          </a:p>
          <a:p>
            <a:pPr lvl="2">
              <a:buFont typeface="Courier New" charset="2"/>
              <a:buChar char="o"/>
            </a:pPr>
            <a:r>
              <a:rPr lang="en-US" dirty="0"/>
              <a:t>No longer providing needed accessibility features</a:t>
            </a:r>
          </a:p>
          <a:p>
            <a:pPr lvl="2">
              <a:buFont typeface="Courier New" charset="2"/>
              <a:buChar char="o"/>
            </a:pPr>
            <a:r>
              <a:rPr lang="en-US" dirty="0"/>
              <a:t>Applies to other passengers on the same reservation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D850BA-1AD3-F278-81D6-CF6C14A4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Successful Regulatory Advocacy</a:t>
            </a:r>
          </a:p>
        </p:txBody>
      </p:sp>
    </p:spTree>
    <p:extLst>
      <p:ext uri="{BB962C8B-B14F-4D97-AF65-F5344CB8AC3E}">
        <p14:creationId xmlns:p14="http://schemas.microsoft.com/office/powerpoint/2010/main" val="3382900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1795AE-2C01-82AB-20D4-C1BC060E2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1600201"/>
            <a:ext cx="8229600" cy="411186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Wingdings"/>
              <a:buChar char="§"/>
            </a:pPr>
            <a:r>
              <a:rPr lang="en-US" dirty="0">
                <a:cs typeface="Calibri"/>
              </a:rPr>
              <a:t>Department of Health &amp; Human Services (HHS) </a:t>
            </a:r>
            <a:r>
              <a:rPr lang="en-US" dirty="0">
                <a:cs typeface="Calibri"/>
                <a:hlinkClick r:id="rId2"/>
              </a:rPr>
              <a:t>Section 504 final rule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 lvl="1">
              <a:buFont typeface="Wingdings"/>
              <a:buChar char="Ø"/>
            </a:pPr>
            <a:r>
              <a:rPr lang="en-US" dirty="0">
                <a:cs typeface="Calibri"/>
              </a:rPr>
              <a:t>Strengthens Section 504 of the Rehabilitation Act - prohibits discrimination in programs and services that receive federal funds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Outlines discriminatory actions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Expands definition of a wheelchair</a:t>
            </a:r>
            <a:endParaRPr lang="en-US" dirty="0"/>
          </a:p>
          <a:p>
            <a:pPr lvl="2"/>
            <a:r>
              <a:rPr lang="en-US" dirty="0">
                <a:cs typeface="Calibri"/>
              </a:rPr>
              <a:t>Gives requirements for accessible medical diagnostic equipment (e.g., exam tables and chairs, scales, and mammography &amp; imaging equipment)</a:t>
            </a:r>
          </a:p>
          <a:p>
            <a:pPr lvl="2"/>
            <a:endParaRPr lang="en-US" dirty="0">
              <a:cs typeface="Calibri"/>
            </a:endParaRPr>
          </a:p>
          <a:p>
            <a:pPr lvl="2"/>
            <a:endParaRPr lang="en-US" dirty="0">
              <a:cs typeface="Calibri"/>
            </a:endParaRPr>
          </a:p>
          <a:p>
            <a:pPr lvl="2"/>
            <a:endParaRPr lang="en-US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6B1235-1828-18BE-2C47-02A86ADA0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</a:rPr>
              <a:t>Successful Regulatory Advocacy</a:t>
            </a:r>
          </a:p>
        </p:txBody>
      </p:sp>
    </p:spTree>
    <p:extLst>
      <p:ext uri="{BB962C8B-B14F-4D97-AF65-F5344CB8AC3E}">
        <p14:creationId xmlns:p14="http://schemas.microsoft.com/office/powerpoint/2010/main" val="493390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524118-EFCA-763B-5C9F-DF21EC6C8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 typeface="Wingdings,Sans-Serif"/>
              <a:buChar char="§"/>
            </a:pPr>
            <a:r>
              <a:rPr lang="en-US" dirty="0" err="1">
                <a:cs typeface="Calibri"/>
              </a:rPr>
              <a:t>Dep't</a:t>
            </a:r>
            <a:r>
              <a:rPr lang="en-US" dirty="0">
                <a:cs typeface="Calibri"/>
              </a:rPr>
              <a:t> of Transportation 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>
                <a:cs typeface="Calibri"/>
              </a:rPr>
              <a:t> </a:t>
            </a:r>
            <a:r>
              <a:rPr lang="en-US" dirty="0">
                <a:solidFill>
                  <a:srgbClr val="000000"/>
                </a:solidFill>
                <a:cs typeface="Calibri"/>
                <a:hlinkClick r:id="rId2"/>
              </a:rPr>
              <a:t>Ensuring Safe Accommodations for Air Travelers With Disabilities Using Wheelchairs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 lvl="1">
              <a:buFont typeface="Wingdings,Sans-Serif"/>
              <a:buChar char="Ø"/>
            </a:pPr>
            <a:r>
              <a:rPr lang="en-US" dirty="0">
                <a:cs typeface="Calibri"/>
              </a:rPr>
              <a:t>Safe, dignified, and prompt assistance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 lvl="1">
              <a:buFont typeface="Wingdings,Sans-Serif"/>
              <a:buChar char="Ø"/>
            </a:pPr>
            <a:r>
              <a:rPr lang="en-US" dirty="0">
                <a:cs typeface="Calibri"/>
              </a:rPr>
              <a:t>Mishandled devices, repairs, and loaner wheelchairs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 lvl="1">
              <a:buFont typeface="Wingdings,Sans-Serif"/>
              <a:buChar char="Ø"/>
            </a:pPr>
            <a:r>
              <a:rPr lang="en-US" dirty="0">
                <a:cs typeface="Calibri"/>
              </a:rPr>
              <a:t>Training requirements of airline personnel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§"/>
            </a:pPr>
            <a:r>
              <a:rPr lang="en-US" dirty="0">
                <a:cs typeface="Calibri"/>
              </a:rPr>
              <a:t>Access Board 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>
                <a:cs typeface="Calibri"/>
              </a:rPr>
              <a:t> </a:t>
            </a:r>
            <a:r>
              <a:rPr lang="en-US" dirty="0">
                <a:solidFill>
                  <a:srgbClr val="000000"/>
                </a:solidFill>
                <a:cs typeface="Calibri"/>
                <a:hlinkClick r:id="rId3"/>
              </a:rPr>
              <a:t>Low Transfer Height of Medical Diagnostic Equipment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§"/>
            </a:pPr>
            <a:r>
              <a:rPr lang="en-US" dirty="0" err="1">
                <a:cs typeface="Calibri"/>
              </a:rPr>
              <a:t>Dep't</a:t>
            </a:r>
            <a:r>
              <a:rPr lang="en-US" dirty="0">
                <a:cs typeface="Calibri"/>
              </a:rPr>
              <a:t> of Justice </a:t>
            </a:r>
            <a:r>
              <a:rPr lang="en-US" dirty="0">
                <a:ea typeface="+mn-lt"/>
                <a:cs typeface="+mn-lt"/>
              </a:rPr>
              <a:t>–</a:t>
            </a:r>
            <a:r>
              <a:rPr lang="en-US" dirty="0">
                <a:cs typeface="Calibri"/>
              </a:rPr>
              <a:t> </a:t>
            </a:r>
            <a:r>
              <a:rPr lang="en-US" dirty="0">
                <a:solidFill>
                  <a:srgbClr val="000000"/>
                </a:solidFill>
                <a:cs typeface="Calibri"/>
                <a:hlinkClick r:id="rId4"/>
              </a:rPr>
              <a:t>ADA Title II Accessible Medical Diagnostic Equipment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 lvl="1">
              <a:buFont typeface="Wingdings,Sans-Serif"/>
              <a:buChar char="Ø"/>
            </a:pPr>
            <a:r>
              <a:rPr lang="en-US" dirty="0">
                <a:cs typeface="Calibri"/>
              </a:rPr>
              <a:t>Matching requirements under HHS Section 504 final rule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14C605-66D8-C144-3948-2C4697EF3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Pending Regulations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006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7A518B-2845-D947-83C7-F0AD45D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594" cy="39959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 algn="ctr">
              <a:buNone/>
            </a:pPr>
            <a:endParaRPr lang="en-US" sz="6600" b="1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r>
              <a:rPr lang="en-US" sz="6600" b="1" dirty="0">
                <a:solidFill>
                  <a:schemeClr val="tx1"/>
                </a:solidFill>
              </a:rPr>
              <a:t>Questions?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4000" dirty="0">
              <a:solidFill>
                <a:srgbClr val="2233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594103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D23839-473B-5C84-4EF2-C8906E2A7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err="1"/>
              <a:t>Anthonya</a:t>
            </a:r>
            <a:r>
              <a:rPr lang="en-US" dirty="0"/>
              <a:t> James</a:t>
            </a:r>
          </a:p>
          <a:p>
            <a:pPr marL="0" indent="0" algn="ctr">
              <a:buNone/>
            </a:pPr>
            <a:r>
              <a:rPr lang="en-US" dirty="0"/>
              <a:t>Advocacy Attorney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AnthonyaJ@PVA.org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ea typeface="+mn-lt"/>
                <a:cs typeface="+mn-lt"/>
              </a:rPr>
              <a:t>(202) 416-7791</a:t>
            </a:r>
            <a:endParaRPr lang="en-US" dirty="0">
              <a:ea typeface="+mn-lt"/>
            </a:endParaRPr>
          </a:p>
          <a:p>
            <a:pPr marL="0" indent="0" algn="ctr">
              <a:buNone/>
            </a:pP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Danica Gonzalves</a:t>
            </a: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Senior Advocacy Attorney</a:t>
            </a:r>
          </a:p>
          <a:p>
            <a:pPr marL="0" indent="0" algn="ctr">
              <a:buNone/>
            </a:pPr>
            <a:r>
              <a:rPr lang="en-US" dirty="0">
                <a:cs typeface="Calibri"/>
                <a:hlinkClick r:id="rId3"/>
              </a:rPr>
              <a:t>DanicaG@PVA.org</a:t>
            </a: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ea typeface="+mn-lt"/>
                <a:cs typeface="+mn-lt"/>
              </a:rPr>
              <a:t>(202) 416-7790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1EA733-1C1C-B7EF-3223-B837A604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19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VA Theme">
      <a:dk1>
        <a:sysClr val="windowText" lastClr="000000"/>
      </a:dk1>
      <a:lt1>
        <a:sysClr val="window" lastClr="FFFFFF"/>
      </a:lt1>
      <a:dk2>
        <a:srgbClr val="B2282E"/>
      </a:dk2>
      <a:lt2>
        <a:srgbClr val="006098"/>
      </a:lt2>
      <a:accent1>
        <a:srgbClr val="B2282E"/>
      </a:accent1>
      <a:accent2>
        <a:srgbClr val="25344A"/>
      </a:accent2>
      <a:accent3>
        <a:srgbClr val="A5A5A5"/>
      </a:accent3>
      <a:accent4>
        <a:srgbClr val="000000"/>
      </a:accent4>
      <a:accent5>
        <a:srgbClr val="4BAC0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4377</TotalTime>
  <Words>659</Words>
  <Application>Microsoft Office PowerPoint</Application>
  <PresentationFormat>On-screen Show (4:3)</PresentationFormat>
  <Paragraphs>108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Wingdings,Sans-Serif</vt:lpstr>
      <vt:lpstr>Office Theme</vt:lpstr>
      <vt:lpstr>1_Office Theme</vt:lpstr>
      <vt:lpstr>PowerPoint Presentation</vt:lpstr>
      <vt:lpstr>PowerPoint Presentation</vt:lpstr>
      <vt:lpstr>Welcome &amp; Process</vt:lpstr>
      <vt:lpstr>Disability Advocacy at a Glance </vt:lpstr>
      <vt:lpstr>Agenda</vt:lpstr>
      <vt:lpstr>What's the Difference Between Laws and Regulations?</vt:lpstr>
      <vt:lpstr>PowerPoint Presentation</vt:lpstr>
      <vt:lpstr>Advocacy During the Regulatory Process</vt:lpstr>
      <vt:lpstr>Advocacy During the Regulatory Process</vt:lpstr>
      <vt:lpstr>How to Read a Proposed Rule</vt:lpstr>
      <vt:lpstr>Tips for Writing Effective Public Comments</vt:lpstr>
      <vt:lpstr>Submitting Public Comments</vt:lpstr>
      <vt:lpstr>Successful Regulatory Advocacy</vt:lpstr>
      <vt:lpstr>Successful Regulatory Advocacy</vt:lpstr>
      <vt:lpstr>Pending Regulations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kevinj</dc:creator>
  <cp:lastModifiedBy>Lisa Elijah</cp:lastModifiedBy>
  <cp:revision>1134</cp:revision>
  <dcterms:created xsi:type="dcterms:W3CDTF">2020-01-02T18:32:48Z</dcterms:created>
  <dcterms:modified xsi:type="dcterms:W3CDTF">2024-07-29T15:43:50Z</dcterms:modified>
</cp:coreProperties>
</file>