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68" r:id="rId2"/>
    <p:sldMasterId id="2147483744" r:id="rId3"/>
    <p:sldMasterId id="2147483732" r:id="rId4"/>
    <p:sldMasterId id="2147483756" r:id="rId5"/>
    <p:sldMasterId id="2147483672" r:id="rId6"/>
    <p:sldMasterId id="2147483696" r:id="rId7"/>
  </p:sldMasterIdLst>
  <p:notesMasterIdLst>
    <p:notesMasterId r:id="rId47"/>
  </p:notesMasterIdLst>
  <p:sldIdLst>
    <p:sldId id="256" r:id="rId8"/>
    <p:sldId id="262" r:id="rId9"/>
    <p:sldId id="263" r:id="rId10"/>
    <p:sldId id="264" r:id="rId11"/>
    <p:sldId id="292" r:id="rId12"/>
    <p:sldId id="295" r:id="rId13"/>
    <p:sldId id="266" r:id="rId14"/>
    <p:sldId id="267" r:id="rId15"/>
    <p:sldId id="298" r:id="rId16"/>
    <p:sldId id="268" r:id="rId17"/>
    <p:sldId id="289" r:id="rId18"/>
    <p:sldId id="269" r:id="rId19"/>
    <p:sldId id="270" r:id="rId20"/>
    <p:sldId id="296" r:id="rId21"/>
    <p:sldId id="259" r:id="rId22"/>
    <p:sldId id="271" r:id="rId23"/>
    <p:sldId id="291" r:id="rId24"/>
    <p:sldId id="297" r:id="rId25"/>
    <p:sldId id="272" r:id="rId26"/>
    <p:sldId id="294" r:id="rId27"/>
    <p:sldId id="273" r:id="rId28"/>
    <p:sldId id="274" r:id="rId29"/>
    <p:sldId id="275" r:id="rId30"/>
    <p:sldId id="276" r:id="rId31"/>
    <p:sldId id="277" r:id="rId32"/>
    <p:sldId id="278" r:id="rId33"/>
    <p:sldId id="279" r:id="rId34"/>
    <p:sldId id="287" r:id="rId35"/>
    <p:sldId id="281" r:id="rId36"/>
    <p:sldId id="282" r:id="rId37"/>
    <p:sldId id="283" r:id="rId38"/>
    <p:sldId id="286" r:id="rId39"/>
    <p:sldId id="293" r:id="rId40"/>
    <p:sldId id="299" r:id="rId41"/>
    <p:sldId id="280" r:id="rId42"/>
    <p:sldId id="300" r:id="rId43"/>
    <p:sldId id="288" r:id="rId44"/>
    <p:sldId id="290" r:id="rId45"/>
    <p:sldId id="26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Ansley" initials="HA" lastIdx="9" clrIdx="0">
    <p:extLst>
      <p:ext uri="{19B8F6BF-5375-455C-9EA6-DF929625EA0E}">
        <p15:presenceInfo xmlns:p15="http://schemas.microsoft.com/office/powerpoint/2012/main" userId="Heather Ansley" providerId="None"/>
      </p:ext>
    </p:extLst>
  </p:cmAuthor>
  <p:cmAuthor id="2" name="Anthonya James" initials="AJ" lastIdx="6" clrIdx="1">
    <p:extLst>
      <p:ext uri="{19B8F6BF-5375-455C-9EA6-DF929625EA0E}">
        <p15:presenceInfo xmlns:p15="http://schemas.microsoft.com/office/powerpoint/2012/main" userId="Anthonya J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349"/>
    <a:srgbClr val="B22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94"/>
  </p:normalViewPr>
  <p:slideViewPr>
    <p:cSldViewPr snapToGrid="0" snapToObjects="1">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BE209-6E3E-214C-A55B-1AB018C560B6}" type="datetimeFigureOut">
              <a:rPr lang="en-US" smtClean="0"/>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C0095-D728-7F4A-9428-35B014D2902E}" type="slidenum">
              <a:rPr lang="en-US" smtClean="0"/>
              <a:t>‹#›</a:t>
            </a:fld>
            <a:endParaRPr lang="en-US" dirty="0"/>
          </a:p>
        </p:txBody>
      </p:sp>
    </p:spTree>
    <p:extLst>
      <p:ext uri="{BB962C8B-B14F-4D97-AF65-F5344CB8AC3E}">
        <p14:creationId xmlns:p14="http://schemas.microsoft.com/office/powerpoint/2010/main" val="235298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5</a:t>
            </a:fld>
            <a:endParaRPr lang="en-US" dirty="0"/>
          </a:p>
        </p:txBody>
      </p:sp>
    </p:spTree>
    <p:extLst>
      <p:ext uri="{BB962C8B-B14F-4D97-AF65-F5344CB8AC3E}">
        <p14:creationId xmlns:p14="http://schemas.microsoft.com/office/powerpoint/2010/main" val="278871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11</a:t>
            </a:fld>
            <a:endParaRPr lang="en-US" dirty="0"/>
          </a:p>
        </p:txBody>
      </p:sp>
    </p:spTree>
    <p:extLst>
      <p:ext uri="{BB962C8B-B14F-4D97-AF65-F5344CB8AC3E}">
        <p14:creationId xmlns:p14="http://schemas.microsoft.com/office/powerpoint/2010/main" val="213359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15</a:t>
            </a:fld>
            <a:endParaRPr lang="en-US" dirty="0"/>
          </a:p>
        </p:txBody>
      </p:sp>
    </p:spTree>
    <p:extLst>
      <p:ext uri="{BB962C8B-B14F-4D97-AF65-F5344CB8AC3E}">
        <p14:creationId xmlns:p14="http://schemas.microsoft.com/office/powerpoint/2010/main" val="84202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16</a:t>
            </a:fld>
            <a:endParaRPr lang="en-US" dirty="0"/>
          </a:p>
        </p:txBody>
      </p:sp>
    </p:spTree>
    <p:extLst>
      <p:ext uri="{BB962C8B-B14F-4D97-AF65-F5344CB8AC3E}">
        <p14:creationId xmlns:p14="http://schemas.microsoft.com/office/powerpoint/2010/main" val="347541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17</a:t>
            </a:fld>
            <a:endParaRPr lang="en-US" dirty="0"/>
          </a:p>
        </p:txBody>
      </p:sp>
    </p:spTree>
    <p:extLst>
      <p:ext uri="{BB962C8B-B14F-4D97-AF65-F5344CB8AC3E}">
        <p14:creationId xmlns:p14="http://schemas.microsoft.com/office/powerpoint/2010/main" val="191640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21</a:t>
            </a:fld>
            <a:endParaRPr lang="en-US" dirty="0"/>
          </a:p>
        </p:txBody>
      </p:sp>
    </p:spTree>
    <p:extLst>
      <p:ext uri="{BB962C8B-B14F-4D97-AF65-F5344CB8AC3E}">
        <p14:creationId xmlns:p14="http://schemas.microsoft.com/office/powerpoint/2010/main" val="414874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24</a:t>
            </a:fld>
            <a:endParaRPr lang="en-US" dirty="0"/>
          </a:p>
        </p:txBody>
      </p:sp>
    </p:spTree>
    <p:extLst>
      <p:ext uri="{BB962C8B-B14F-4D97-AF65-F5344CB8AC3E}">
        <p14:creationId xmlns:p14="http://schemas.microsoft.com/office/powerpoint/2010/main" val="180254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28</a:t>
            </a:fld>
            <a:endParaRPr lang="en-US" dirty="0"/>
          </a:p>
        </p:txBody>
      </p:sp>
    </p:spTree>
    <p:extLst>
      <p:ext uri="{BB962C8B-B14F-4D97-AF65-F5344CB8AC3E}">
        <p14:creationId xmlns:p14="http://schemas.microsoft.com/office/powerpoint/2010/main" val="73882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C0095-D728-7F4A-9428-35B014D2902E}" type="slidenum">
              <a:rPr lang="en-US" smtClean="0"/>
              <a:t>32</a:t>
            </a:fld>
            <a:endParaRPr lang="en-US" dirty="0"/>
          </a:p>
        </p:txBody>
      </p:sp>
    </p:spTree>
    <p:extLst>
      <p:ext uri="{BB962C8B-B14F-4D97-AF65-F5344CB8AC3E}">
        <p14:creationId xmlns:p14="http://schemas.microsoft.com/office/powerpoint/2010/main" val="342961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39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92866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511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5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62654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48185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96351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0600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783299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265228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0796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51146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68040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82644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01114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77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71032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973578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50908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57781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859376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6518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379010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82361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02480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79673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75887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021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388076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6782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971494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099324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1456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98383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672016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31905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602188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771812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2714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357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259232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657980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388254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20689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049160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44719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57069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300187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519911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684194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564901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138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452505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25989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59832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02005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647253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41769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783538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222073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4984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472785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034357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50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4E7-DFDF-4746-BF01-D5DCBF6BA3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1E2CC-CCBC-0B4E-A391-2A588A2546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F72E-06DF-104C-A40B-B99D79F03629}"/>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98D70BFE-1749-6A4C-988B-4258BD1E10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0E5F69-9797-0F4A-9593-37867602986F}"/>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4154334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C6C-7AEA-D448-A020-3529B31606E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94F0B0-FEA8-8843-8986-367C28EA16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D95AC-4A29-354F-93EE-0B2F47F38CD3}"/>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B4B9EFAE-3CD7-5741-AB08-2C0DF5EF9E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32C8B-A7FD-2F4C-9A96-AFA50949B446}"/>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15961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682559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1EB-5909-A441-9B44-AF916485FE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70E7E0-704B-7B4B-9319-22AF0AAC1FF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5DE3E-B4C1-D54A-BA52-AB7C9A6B187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C0D1-C507-484C-8FFD-95639CF9C0BC}"/>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2721036D-48D6-954D-89DE-CB987B90AF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F5FB1-1FC6-BC4C-A282-7A65D70F36D4}"/>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90991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21AD-F021-B740-A2BE-C82A7C915F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AB6C20-33B0-AA4D-BA88-26A3480364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F7F87-A6BF-6B4F-AC08-B60FC431D1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31A5A-4C1D-434E-B2BE-B87F721127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F3CAB-DC40-944F-B3A1-B0ED962A5A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E6730-52CD-6A4A-AAF1-5086EFFC683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8" name="Footer Placeholder 7">
            <a:extLst>
              <a:ext uri="{FF2B5EF4-FFF2-40B4-BE49-F238E27FC236}">
                <a16:creationId xmlns:a16="http://schemas.microsoft.com/office/drawing/2014/main" id="{DD172B5B-CB3A-7D4E-855C-5D11DE258C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FFC741F-95E8-E149-A9F2-D32469A250B5}"/>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704442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7B03-0841-034E-99A1-CE18903385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11058-5046-6842-9096-6B06DB100B4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4" name="Footer Placeholder 3">
            <a:extLst>
              <a:ext uri="{FF2B5EF4-FFF2-40B4-BE49-F238E27FC236}">
                <a16:creationId xmlns:a16="http://schemas.microsoft.com/office/drawing/2014/main" id="{CFEC75DA-3F25-D74C-ABCA-9E146721B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A939A1A-D9EE-DC48-B258-795F8263C07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176673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28FD8-9076-924F-BC3E-897C045A03F2}"/>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3" name="Footer Placeholder 2">
            <a:extLst>
              <a:ext uri="{FF2B5EF4-FFF2-40B4-BE49-F238E27FC236}">
                <a16:creationId xmlns:a16="http://schemas.microsoft.com/office/drawing/2014/main" id="{B56C95C2-194A-B44E-8593-E502F854359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498031-457D-9748-BAA9-0219D2026508}"/>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4197872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777237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3162275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81C-D520-BF42-AC22-778EE699E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797FD-B8FD-5944-8178-54CC17EF61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A652C-D0C1-734A-9142-12ECA36DA3CD}"/>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A53AA7B1-23C4-9D48-B461-07A878B6FC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176EFC-F7AC-4E42-9153-83D857208CA2}"/>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1390541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F5FC8-B1BE-9A48-BDFA-1DAEAD21141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9C41F-2E68-F647-B703-FB4AC26A1A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32CEA-FEFB-F549-AF1D-4C062A789237}"/>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5" name="Footer Placeholder 4">
            <a:extLst>
              <a:ext uri="{FF2B5EF4-FFF2-40B4-BE49-F238E27FC236}">
                <a16:creationId xmlns:a16="http://schemas.microsoft.com/office/drawing/2014/main" id="{FF318061-2FE3-6A4E-8FEC-93B8DF31D7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8235FDE-4E65-6241-BC76-825BACAFC633}"/>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200796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1A25-E6EA-1A4A-8A78-EE180B0794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315D-BAC2-474C-AE63-9C435C79C6B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BB7BF-0811-CF49-B955-257BA6BB98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7C6D6-A56D-8949-9643-CFB833BDF060}"/>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14A7913E-367B-844F-A10D-A7C59FE91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7A4DAA-0694-394F-9526-B222344C0541}"/>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84520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C37D-09F6-1943-8A06-28BCFE6D3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AA5A5-6D1D-ED44-967B-1E2E3A9E6E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A475E7-C81D-B648-B51F-26792FB70D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31D6-E766-7A43-8E3E-225ACFE1D32A}"/>
              </a:ext>
            </a:extLst>
          </p:cNvPr>
          <p:cNvSpPr>
            <a:spLocks noGrp="1"/>
          </p:cNvSpPr>
          <p:nvPr>
            <p:ph type="dt" sz="half" idx="10"/>
          </p:nvPr>
        </p:nvSpPr>
        <p:spPr>
          <a:xfrm>
            <a:off x="838200" y="6356350"/>
            <a:ext cx="2743200" cy="365125"/>
          </a:xfrm>
          <a:prstGeom prst="rect">
            <a:avLst/>
          </a:prstGeom>
        </p:spPr>
        <p:txBody>
          <a:bodyPr/>
          <a:lstStyle/>
          <a:p>
            <a:fld id="{C0A31682-6671-2D48-B958-634B202C9F21}" type="datetimeFigureOut">
              <a:rPr lang="en-US" smtClean="0"/>
              <a:t>3/21/2024</a:t>
            </a:fld>
            <a:endParaRPr lang="en-US" dirty="0"/>
          </a:p>
        </p:txBody>
      </p:sp>
      <p:sp>
        <p:nvSpPr>
          <p:cNvPr id="6" name="Footer Placeholder 5">
            <a:extLst>
              <a:ext uri="{FF2B5EF4-FFF2-40B4-BE49-F238E27FC236}">
                <a16:creationId xmlns:a16="http://schemas.microsoft.com/office/drawing/2014/main" id="{37E0C99C-685B-2240-9798-B8F913085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76EDE2B-721D-3C49-921E-D59A5718ADEB}"/>
              </a:ext>
            </a:extLst>
          </p:cNvPr>
          <p:cNvSpPr>
            <a:spLocks noGrp="1"/>
          </p:cNvSpPr>
          <p:nvPr>
            <p:ph type="sldNum" sz="quarter" idx="12"/>
          </p:nvPr>
        </p:nvSpPr>
        <p:spPr>
          <a:xfrm>
            <a:off x="8610600" y="6371167"/>
            <a:ext cx="2743200" cy="365125"/>
          </a:xfrm>
          <a:prstGeom prst="rect">
            <a:avLst/>
          </a:prstGeom>
        </p:spPr>
        <p:txBody>
          <a:bodyPr/>
          <a:lstStyle/>
          <a:p>
            <a:fld id="{E0FC7F47-C3BF-1842-AE0E-8208F603E926}" type="slidenum">
              <a:rPr lang="en-US" smtClean="0"/>
              <a:t>‹#›</a:t>
            </a:fld>
            <a:endParaRPr lang="en-US" dirty="0"/>
          </a:p>
        </p:txBody>
      </p:sp>
    </p:spTree>
    <p:extLst>
      <p:ext uri="{BB962C8B-B14F-4D97-AF65-F5344CB8AC3E}">
        <p14:creationId xmlns:p14="http://schemas.microsoft.com/office/powerpoint/2010/main" val="416417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emf"/><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emf"/><Relationship Id="rId2" Type="http://schemas.openxmlformats.org/officeDocument/2006/relationships/slideLayout" Target="../slideLayouts/slideLayout35.xml"/><Relationship Id="rId16"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emf"/><Relationship Id="rId2" Type="http://schemas.openxmlformats.org/officeDocument/2006/relationships/slideLayout" Target="../slideLayouts/slideLayout46.xml"/><Relationship Id="rId16"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g"/><Relationship Id="rId18"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emf"/><Relationship Id="rId2" Type="http://schemas.openxmlformats.org/officeDocument/2006/relationships/slideLayout" Target="../slideLayouts/slideLayout57.xml"/><Relationship Id="rId16" Type="http://schemas.openxmlformats.org/officeDocument/2006/relationships/image" Target="../media/image4.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g"/><Relationship Id="rId18"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emf"/><Relationship Id="rId2" Type="http://schemas.openxmlformats.org/officeDocument/2006/relationships/slideLayout" Target="../slideLayouts/slideLayout68.xml"/><Relationship Id="rId16" Type="http://schemas.openxmlformats.org/officeDocument/2006/relationships/image" Target="../media/image4.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2E9EE-C110-494A-9244-29FC81C795E9}"/>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spTree>
    <p:extLst>
      <p:ext uri="{BB962C8B-B14F-4D97-AF65-F5344CB8AC3E}">
        <p14:creationId xmlns:p14="http://schemas.microsoft.com/office/powerpoint/2010/main" val="1461850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2E9EE-C110-494A-9244-29FC81C795E9}"/>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spTree>
    <p:extLst>
      <p:ext uri="{BB962C8B-B14F-4D97-AF65-F5344CB8AC3E}">
        <p14:creationId xmlns:p14="http://schemas.microsoft.com/office/powerpoint/2010/main" val="20475668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2E9EE-C110-494A-9244-29FC81C795E9}"/>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pic>
        <p:nvPicPr>
          <p:cNvPr id="11" name="Picture 10" descr="Logo&#10;&#10;Description automatically generated">
            <a:extLst>
              <a:ext uri="{FF2B5EF4-FFF2-40B4-BE49-F238E27FC236}">
                <a16:creationId xmlns:a16="http://schemas.microsoft.com/office/drawing/2014/main" id="{B0B31318-9F4C-8C2D-3E38-29397D2FB38B}"/>
              </a:ext>
            </a:extLst>
          </p:cNvPr>
          <p:cNvPicPr>
            <a:picLocks noChangeAspect="1"/>
          </p:cNvPicPr>
          <p:nvPr userDrawn="1"/>
        </p:nvPicPr>
        <p:blipFill>
          <a:blip r:embed="rId18"/>
          <a:stretch>
            <a:fillRect/>
          </a:stretch>
        </p:blipFill>
        <p:spPr>
          <a:xfrm>
            <a:off x="350075" y="229152"/>
            <a:ext cx="2102402" cy="953506"/>
          </a:xfrm>
          <a:prstGeom prst="rect">
            <a:avLst/>
          </a:prstGeom>
        </p:spPr>
      </p:pic>
    </p:spTree>
    <p:extLst>
      <p:ext uri="{BB962C8B-B14F-4D97-AF65-F5344CB8AC3E}">
        <p14:creationId xmlns:p14="http://schemas.microsoft.com/office/powerpoint/2010/main" val="1563633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738F8-F304-5348-B2B5-BDAD6D4E7AB1}"/>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pic>
        <p:nvPicPr>
          <p:cNvPr id="12" name="Picture 11" descr="Logo&#10;&#10;Description automatically generated">
            <a:extLst>
              <a:ext uri="{FF2B5EF4-FFF2-40B4-BE49-F238E27FC236}">
                <a16:creationId xmlns:a16="http://schemas.microsoft.com/office/drawing/2014/main" id="{F4B317B1-1B3F-EFA9-6F89-1F5948D5DA75}"/>
              </a:ext>
            </a:extLst>
          </p:cNvPr>
          <p:cNvPicPr>
            <a:picLocks noChangeAspect="1"/>
          </p:cNvPicPr>
          <p:nvPr userDrawn="1"/>
        </p:nvPicPr>
        <p:blipFill>
          <a:blip r:embed="rId18"/>
          <a:stretch>
            <a:fillRect/>
          </a:stretch>
        </p:blipFill>
        <p:spPr>
          <a:xfrm>
            <a:off x="350075" y="229152"/>
            <a:ext cx="2102402" cy="953506"/>
          </a:xfrm>
          <a:prstGeom prst="rect">
            <a:avLst/>
          </a:prstGeom>
        </p:spPr>
      </p:pic>
    </p:spTree>
    <p:extLst>
      <p:ext uri="{BB962C8B-B14F-4D97-AF65-F5344CB8AC3E}">
        <p14:creationId xmlns:p14="http://schemas.microsoft.com/office/powerpoint/2010/main" val="8864419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738F8-F304-5348-B2B5-BDAD6D4E7AB1}"/>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spTree>
    <p:extLst>
      <p:ext uri="{BB962C8B-B14F-4D97-AF65-F5344CB8AC3E}">
        <p14:creationId xmlns:p14="http://schemas.microsoft.com/office/powerpoint/2010/main" val="8956058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738F8-F304-5348-B2B5-BDAD6D4E7AB1}"/>
              </a:ext>
            </a:extLst>
          </p:cNvPr>
          <p:cNvPicPr>
            <a:picLocks noChangeAspect="1"/>
          </p:cNvPicPr>
          <p:nvPr userDrawn="1"/>
        </p:nvPicPr>
        <p:blipFill>
          <a:blip r:embed="rId13"/>
          <a:srcRect/>
          <a:stretch/>
        </p:blipFill>
        <p:spPr>
          <a:xfrm>
            <a:off x="1270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pic>
        <p:nvPicPr>
          <p:cNvPr id="3" name="Picture 2" descr="Logo&#10;&#10;Description automatically generated">
            <a:extLst>
              <a:ext uri="{FF2B5EF4-FFF2-40B4-BE49-F238E27FC236}">
                <a16:creationId xmlns:a16="http://schemas.microsoft.com/office/drawing/2014/main" id="{E8BE6769-51F5-E6BB-15BF-8F9C3496D8DD}"/>
              </a:ext>
            </a:extLst>
          </p:cNvPr>
          <p:cNvPicPr>
            <a:picLocks noChangeAspect="1"/>
          </p:cNvPicPr>
          <p:nvPr userDrawn="1"/>
        </p:nvPicPr>
        <p:blipFill>
          <a:blip r:embed="rId18"/>
          <a:stretch>
            <a:fillRect/>
          </a:stretch>
        </p:blipFill>
        <p:spPr>
          <a:xfrm>
            <a:off x="350075" y="229152"/>
            <a:ext cx="2102402" cy="953506"/>
          </a:xfrm>
          <a:prstGeom prst="rect">
            <a:avLst/>
          </a:prstGeom>
        </p:spPr>
      </p:pic>
    </p:spTree>
    <p:extLst>
      <p:ext uri="{BB962C8B-B14F-4D97-AF65-F5344CB8AC3E}">
        <p14:creationId xmlns:p14="http://schemas.microsoft.com/office/powerpoint/2010/main" val="1432303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738F8-F304-5348-B2B5-BDAD6D4E7AB1}"/>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TextBox 7">
            <a:extLst>
              <a:ext uri="{FF2B5EF4-FFF2-40B4-BE49-F238E27FC236}">
                <a16:creationId xmlns:a16="http://schemas.microsoft.com/office/drawing/2014/main" id="{32CB561E-FA30-C647-A7A8-583A7E7160C4}"/>
              </a:ext>
            </a:extLst>
          </p:cNvPr>
          <p:cNvSpPr txBox="1"/>
          <p:nvPr userDrawn="1"/>
        </p:nvSpPr>
        <p:spPr>
          <a:xfrm>
            <a:off x="691203" y="6341533"/>
            <a:ext cx="2239062" cy="369332"/>
          </a:xfrm>
          <a:prstGeom prst="rect">
            <a:avLst/>
          </a:prstGeom>
          <a:noFill/>
        </p:spPr>
        <p:txBody>
          <a:bodyPr wrap="square" rtlCol="0">
            <a:spAutoFit/>
          </a:bodyPr>
          <a:lstStyle/>
          <a:p>
            <a:r>
              <a:rPr lang="en-US" b="1" dirty="0">
                <a:solidFill>
                  <a:schemeClr val="bg1"/>
                </a:solidFill>
              </a:rPr>
              <a:t>PVA.org</a:t>
            </a:r>
          </a:p>
        </p:txBody>
      </p:sp>
      <p:sp>
        <p:nvSpPr>
          <p:cNvPr id="9" name="TextBox 8">
            <a:extLst>
              <a:ext uri="{FF2B5EF4-FFF2-40B4-BE49-F238E27FC236}">
                <a16:creationId xmlns:a16="http://schemas.microsoft.com/office/drawing/2014/main" id="{AC01E43A-957F-3D43-8E66-78E3A84D40C8}"/>
              </a:ext>
            </a:extLst>
          </p:cNvPr>
          <p:cNvSpPr txBox="1"/>
          <p:nvPr userDrawn="1"/>
        </p:nvSpPr>
        <p:spPr>
          <a:xfrm>
            <a:off x="8084869" y="6341533"/>
            <a:ext cx="1120515" cy="369332"/>
          </a:xfrm>
          <a:prstGeom prst="rect">
            <a:avLst/>
          </a:prstGeom>
          <a:noFill/>
        </p:spPr>
        <p:txBody>
          <a:bodyPr wrap="square" rtlCol="0">
            <a:spAutoFit/>
          </a:bodyPr>
          <a:lstStyle/>
          <a:p>
            <a:r>
              <a:rPr lang="en-US" b="1" dirty="0">
                <a:solidFill>
                  <a:schemeClr val="bg1"/>
                </a:solidFill>
              </a:rPr>
              <a:t>PVA1946</a:t>
            </a:r>
          </a:p>
        </p:txBody>
      </p:sp>
      <p:sp>
        <p:nvSpPr>
          <p:cNvPr id="10" name="TextBox 9">
            <a:extLst>
              <a:ext uri="{FF2B5EF4-FFF2-40B4-BE49-F238E27FC236}">
                <a16:creationId xmlns:a16="http://schemas.microsoft.com/office/drawing/2014/main" id="{0229CA52-AA6C-C64C-8448-7FE5D191F203}"/>
              </a:ext>
            </a:extLst>
          </p:cNvPr>
          <p:cNvSpPr txBox="1"/>
          <p:nvPr userDrawn="1"/>
        </p:nvSpPr>
        <p:spPr>
          <a:xfrm>
            <a:off x="10109200" y="6341533"/>
            <a:ext cx="1955800" cy="369332"/>
          </a:xfrm>
          <a:prstGeom prst="rect">
            <a:avLst/>
          </a:prstGeom>
          <a:noFill/>
        </p:spPr>
        <p:txBody>
          <a:bodyPr wrap="square" rtlCol="0">
            <a:spAutoFit/>
          </a:bodyPr>
          <a:lstStyle/>
          <a:p>
            <a:r>
              <a:rPr lang="en-US" b="1" dirty="0" err="1">
                <a:solidFill>
                  <a:schemeClr val="bg1"/>
                </a:solidFill>
              </a:rPr>
              <a:t>ParalyzedVeterans</a:t>
            </a:r>
            <a:endParaRPr lang="en-US" b="1" dirty="0">
              <a:solidFill>
                <a:schemeClr val="bg1"/>
              </a:solidFill>
            </a:endParaRPr>
          </a:p>
        </p:txBody>
      </p:sp>
      <p:pic>
        <p:nvPicPr>
          <p:cNvPr id="13" name="Picture 12">
            <a:extLst>
              <a:ext uri="{FF2B5EF4-FFF2-40B4-BE49-F238E27FC236}">
                <a16:creationId xmlns:a16="http://schemas.microsoft.com/office/drawing/2014/main" id="{598637A7-9E9C-FC43-A1E0-8760DED0829A}"/>
              </a:ext>
            </a:extLst>
          </p:cNvPr>
          <p:cNvPicPr>
            <a:picLocks noChangeAspect="1"/>
          </p:cNvPicPr>
          <p:nvPr userDrawn="1"/>
        </p:nvPicPr>
        <p:blipFill>
          <a:blip r:embed="rId14"/>
          <a:stretch>
            <a:fillRect/>
          </a:stretch>
        </p:blipFill>
        <p:spPr>
          <a:xfrm>
            <a:off x="7671603" y="6352142"/>
            <a:ext cx="369333" cy="369333"/>
          </a:xfrm>
          <a:prstGeom prst="rect">
            <a:avLst/>
          </a:prstGeom>
        </p:spPr>
      </p:pic>
      <p:pic>
        <p:nvPicPr>
          <p:cNvPr id="14" name="Picture 13">
            <a:extLst>
              <a:ext uri="{FF2B5EF4-FFF2-40B4-BE49-F238E27FC236}">
                <a16:creationId xmlns:a16="http://schemas.microsoft.com/office/drawing/2014/main" id="{69AEAE36-0619-C247-A141-F948FFF9AD79}"/>
              </a:ext>
            </a:extLst>
          </p:cNvPr>
          <p:cNvPicPr>
            <a:picLocks noChangeAspect="1"/>
          </p:cNvPicPr>
          <p:nvPr userDrawn="1"/>
        </p:nvPicPr>
        <p:blipFill>
          <a:blip r:embed="rId15"/>
          <a:stretch>
            <a:fillRect/>
          </a:stretch>
        </p:blipFill>
        <p:spPr>
          <a:xfrm>
            <a:off x="9277350" y="6341533"/>
            <a:ext cx="379942" cy="379942"/>
          </a:xfrm>
          <a:prstGeom prst="rect">
            <a:avLst/>
          </a:prstGeom>
        </p:spPr>
      </p:pic>
      <p:pic>
        <p:nvPicPr>
          <p:cNvPr id="15" name="Picture 14">
            <a:extLst>
              <a:ext uri="{FF2B5EF4-FFF2-40B4-BE49-F238E27FC236}">
                <a16:creationId xmlns:a16="http://schemas.microsoft.com/office/drawing/2014/main" id="{B3B24D52-9C13-FE46-82CC-4959A1288195}"/>
              </a:ext>
            </a:extLst>
          </p:cNvPr>
          <p:cNvPicPr>
            <a:picLocks noChangeAspect="1"/>
          </p:cNvPicPr>
          <p:nvPr userDrawn="1"/>
        </p:nvPicPr>
        <p:blipFill>
          <a:blip r:embed="rId16"/>
          <a:stretch>
            <a:fillRect/>
          </a:stretch>
        </p:blipFill>
        <p:spPr>
          <a:xfrm>
            <a:off x="9729258" y="6341533"/>
            <a:ext cx="379942" cy="379942"/>
          </a:xfrm>
          <a:prstGeom prst="rect">
            <a:avLst/>
          </a:prstGeom>
        </p:spPr>
      </p:pic>
      <p:pic>
        <p:nvPicPr>
          <p:cNvPr id="16" name="Picture 15">
            <a:extLst>
              <a:ext uri="{FF2B5EF4-FFF2-40B4-BE49-F238E27FC236}">
                <a16:creationId xmlns:a16="http://schemas.microsoft.com/office/drawing/2014/main" id="{3564712B-DF8A-F040-8E0B-4ECB2743BFFC}"/>
              </a:ext>
            </a:extLst>
          </p:cNvPr>
          <p:cNvPicPr>
            <a:picLocks noChangeAspect="1"/>
          </p:cNvPicPr>
          <p:nvPr userDrawn="1"/>
        </p:nvPicPr>
        <p:blipFill>
          <a:blip r:embed="rId17"/>
          <a:stretch>
            <a:fillRect/>
          </a:stretch>
        </p:blipFill>
        <p:spPr>
          <a:xfrm>
            <a:off x="406400" y="6257533"/>
            <a:ext cx="284803" cy="491040"/>
          </a:xfrm>
          <a:prstGeom prst="rect">
            <a:avLst/>
          </a:prstGeom>
        </p:spPr>
      </p:pic>
      <p:pic>
        <p:nvPicPr>
          <p:cNvPr id="11" name="Picture 10" descr="Logo&#10;&#10;Description automatically generated">
            <a:extLst>
              <a:ext uri="{FF2B5EF4-FFF2-40B4-BE49-F238E27FC236}">
                <a16:creationId xmlns:a16="http://schemas.microsoft.com/office/drawing/2014/main" id="{43E46DAA-4257-9BEC-8BE7-409335E8CC85}"/>
              </a:ext>
            </a:extLst>
          </p:cNvPr>
          <p:cNvPicPr>
            <a:picLocks noChangeAspect="1"/>
          </p:cNvPicPr>
          <p:nvPr userDrawn="1"/>
        </p:nvPicPr>
        <p:blipFill>
          <a:blip r:embed="rId18"/>
          <a:stretch>
            <a:fillRect/>
          </a:stretch>
        </p:blipFill>
        <p:spPr>
          <a:xfrm>
            <a:off x="350075" y="229152"/>
            <a:ext cx="2102402" cy="953506"/>
          </a:xfrm>
          <a:prstGeom prst="rect">
            <a:avLst/>
          </a:prstGeom>
        </p:spPr>
      </p:pic>
    </p:spTree>
    <p:extLst>
      <p:ext uri="{BB962C8B-B14F-4D97-AF65-F5344CB8AC3E}">
        <p14:creationId xmlns:p14="http://schemas.microsoft.com/office/powerpoint/2010/main" val="2564170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hyperlink" Target="mailto:voting.section@usdoj.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te.org/absentee-ballot-deadlin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vote.org/voter-id-law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hyperlink" Target="https://www.ndrn.org/about/ndrn-member-agencie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AnthonyaJ@PVA.org"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hyperlink" Target="https://www.eac.gov/voting-accessibility" TargetMode="External"/><Relationship Id="rId3" Type="http://schemas.openxmlformats.org/officeDocument/2006/relationships/hyperlink" Target="https://www.justice.gov/file/69411/download" TargetMode="External"/><Relationship Id="rId7" Type="http://schemas.openxmlformats.org/officeDocument/2006/relationships/hyperlink" Target="https://www.eac.gov/sites/default/files/eac_assets/1/6/EAC_FACT_SHEET_Voters_with_Disabiltiies11.pdf" TargetMode="External"/><Relationship Id="rId2" Type="http://schemas.openxmlformats.org/officeDocument/2006/relationships/hyperlink" Target="https://www.ada.gov/topics/voting/#registering-to-vote" TargetMode="External"/><Relationship Id="rId1" Type="http://schemas.openxmlformats.org/officeDocument/2006/relationships/slideLayout" Target="../slideLayouts/slideLayout15.xml"/><Relationship Id="rId6" Type="http://schemas.openxmlformats.org/officeDocument/2006/relationships/hyperlink" Target="https://www.va.gov/initiatives/vote/" TargetMode="External"/><Relationship Id="rId5" Type="http://schemas.openxmlformats.org/officeDocument/2006/relationships/hyperlink" Target="https://www.brennancenter.org/our-work/research-reports/voting-laws-roundup-2023-review" TargetMode="External"/><Relationship Id="rId4" Type="http://schemas.openxmlformats.org/officeDocument/2006/relationships/hyperlink" Target="https://www.usvotefoundation.org/disabled-voter-guide" TargetMode="External"/><Relationship Id="rId9" Type="http://schemas.openxmlformats.org/officeDocument/2006/relationships/hyperlink" Target="https://www.eac.gov/best-practices-accessible-voter-registr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BBDBD1-8F3A-8A45-AE03-66B75398D032}"/>
              </a:ext>
            </a:extLst>
          </p:cNvPr>
          <p:cNvSpPr txBox="1"/>
          <p:nvPr/>
        </p:nvSpPr>
        <p:spPr>
          <a:xfrm>
            <a:off x="2364828" y="2707627"/>
            <a:ext cx="7248808" cy="769441"/>
          </a:xfrm>
          <a:prstGeom prst="rect">
            <a:avLst/>
          </a:prstGeom>
          <a:noFill/>
        </p:spPr>
        <p:txBody>
          <a:bodyPr wrap="square" rtlCol="0">
            <a:spAutoFit/>
          </a:bodyPr>
          <a:lstStyle/>
          <a:p>
            <a:pPr algn="ctr"/>
            <a:r>
              <a:rPr lang="en-US" sz="4400" b="1" dirty="0">
                <a:solidFill>
                  <a:srgbClr val="B22A2D"/>
                </a:solidFill>
                <a:latin typeface="DIN Black" pitchFamily="2" charset="77"/>
                <a:cs typeface="DINOT-Bold" panose="020B0504020101020102" pitchFamily="34" charset="77"/>
              </a:rPr>
              <a:t>Promote the Vote!</a:t>
            </a:r>
          </a:p>
        </p:txBody>
      </p:sp>
      <p:sp>
        <p:nvSpPr>
          <p:cNvPr id="5" name="Rectangle 4">
            <a:extLst>
              <a:ext uri="{FF2B5EF4-FFF2-40B4-BE49-F238E27FC236}">
                <a16:creationId xmlns:a16="http://schemas.microsoft.com/office/drawing/2014/main" id="{E9C1A0D6-DF4C-8749-9BC0-E10B721520B1}"/>
              </a:ext>
            </a:extLst>
          </p:cNvPr>
          <p:cNvSpPr/>
          <p:nvPr/>
        </p:nvSpPr>
        <p:spPr>
          <a:xfrm>
            <a:off x="2517058" y="3681248"/>
            <a:ext cx="6913189" cy="88642"/>
          </a:xfrm>
          <a:prstGeom prst="rect">
            <a:avLst/>
          </a:prstGeom>
          <a:solidFill>
            <a:srgbClr val="B22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EA5EB5E-48B7-194E-A712-57EDC308055A}"/>
              </a:ext>
            </a:extLst>
          </p:cNvPr>
          <p:cNvSpPr txBox="1"/>
          <p:nvPr/>
        </p:nvSpPr>
        <p:spPr>
          <a:xfrm>
            <a:off x="2761753" y="4002219"/>
            <a:ext cx="6663558" cy="1077218"/>
          </a:xfrm>
          <a:prstGeom prst="rect">
            <a:avLst/>
          </a:prstGeom>
          <a:noFill/>
        </p:spPr>
        <p:txBody>
          <a:bodyPr wrap="square" rtlCol="0">
            <a:spAutoFit/>
          </a:bodyPr>
          <a:lstStyle/>
          <a:p>
            <a:pPr algn="ctr"/>
            <a:r>
              <a:rPr lang="en-US" sz="3200" b="1" dirty="0">
                <a:solidFill>
                  <a:srgbClr val="233349"/>
                </a:solidFill>
                <a:latin typeface="DINOT-Bold" panose="020B0504020101020102" pitchFamily="34" charset="77"/>
                <a:cs typeface="DINOT-Bold" panose="020B0504020101020102" pitchFamily="34" charset="77"/>
              </a:rPr>
              <a:t>Voting Rights and Accessibility Standards</a:t>
            </a:r>
          </a:p>
        </p:txBody>
      </p:sp>
      <p:sp>
        <p:nvSpPr>
          <p:cNvPr id="2" name="TextBox 1">
            <a:extLst>
              <a:ext uri="{FF2B5EF4-FFF2-40B4-BE49-F238E27FC236}">
                <a16:creationId xmlns:a16="http://schemas.microsoft.com/office/drawing/2014/main" id="{016F96A8-8EF4-43DA-9711-92C27840E979}"/>
              </a:ext>
            </a:extLst>
          </p:cNvPr>
          <p:cNvSpPr txBox="1"/>
          <p:nvPr/>
        </p:nvSpPr>
        <p:spPr>
          <a:xfrm>
            <a:off x="3124940" y="5397623"/>
            <a:ext cx="5868140" cy="646331"/>
          </a:xfrm>
          <a:prstGeom prst="rect">
            <a:avLst/>
          </a:prstGeom>
          <a:noFill/>
        </p:spPr>
        <p:txBody>
          <a:bodyPr wrap="square" rtlCol="0">
            <a:spAutoFit/>
          </a:bodyPr>
          <a:lstStyle/>
          <a:p>
            <a:pPr algn="ctr"/>
            <a:r>
              <a:rPr lang="en-US" dirty="0">
                <a:solidFill>
                  <a:srgbClr val="233349"/>
                </a:solidFill>
                <a:latin typeface="DINOT-Bold" panose="020B0504020101020102"/>
              </a:rPr>
              <a:t>Anthonya James, PVA Advocacy Attorney </a:t>
            </a:r>
          </a:p>
          <a:p>
            <a:pPr algn="ctr"/>
            <a:r>
              <a:rPr lang="en-US" dirty="0">
                <a:solidFill>
                  <a:srgbClr val="233349"/>
                </a:solidFill>
                <a:latin typeface="DINOT-Bold" panose="020B0504020101020102"/>
              </a:rPr>
              <a:t>March 20, 2024</a:t>
            </a:r>
          </a:p>
        </p:txBody>
      </p:sp>
    </p:spTree>
    <p:extLst>
      <p:ext uri="{BB962C8B-B14F-4D97-AF65-F5344CB8AC3E}">
        <p14:creationId xmlns:p14="http://schemas.microsoft.com/office/powerpoint/2010/main" val="28970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2411-3DE5-48DA-98EE-B250BD6B940F}"/>
              </a:ext>
            </a:extLst>
          </p:cNvPr>
          <p:cNvSpPr>
            <a:spLocks noGrp="1"/>
          </p:cNvSpPr>
          <p:nvPr>
            <p:ph type="title"/>
          </p:nvPr>
        </p:nvSpPr>
        <p:spPr/>
        <p:txBody>
          <a:bodyPr/>
          <a:lstStyle/>
          <a:p>
            <a:pPr algn="ctr"/>
            <a:r>
              <a:rPr lang="en-US" dirty="0"/>
              <a:t>National Voter Registration Act of 1998 (NVRA)</a:t>
            </a:r>
          </a:p>
        </p:txBody>
      </p:sp>
      <p:sp>
        <p:nvSpPr>
          <p:cNvPr id="3" name="Content Placeholder 2">
            <a:extLst>
              <a:ext uri="{FF2B5EF4-FFF2-40B4-BE49-F238E27FC236}">
                <a16:creationId xmlns:a16="http://schemas.microsoft.com/office/drawing/2014/main" id="{1AE1086E-48B0-4990-98A7-21B539ADA1EC}"/>
              </a:ext>
            </a:extLst>
          </p:cNvPr>
          <p:cNvSpPr>
            <a:spLocks noGrp="1"/>
          </p:cNvSpPr>
          <p:nvPr>
            <p:ph idx="1"/>
          </p:nvPr>
        </p:nvSpPr>
        <p:spPr>
          <a:xfrm>
            <a:off x="635000" y="1868011"/>
            <a:ext cx="10515600" cy="4351338"/>
          </a:xfrm>
        </p:spPr>
        <p:txBody>
          <a:bodyPr/>
          <a:lstStyle/>
          <a:p>
            <a:r>
              <a:rPr lang="en-US" dirty="0"/>
              <a:t>The NVRA mandates that participating states provide voter registration options at offices that offer services to individuals, including those with disabilities</a:t>
            </a:r>
          </a:p>
          <a:p>
            <a:r>
              <a:rPr lang="en-US" dirty="0"/>
              <a:t>Applies to 44 states and the District of Columbia </a:t>
            </a:r>
          </a:p>
          <a:p>
            <a:pPr lvl="1">
              <a:buFontTx/>
              <a:buChar char="-"/>
            </a:pPr>
            <a:r>
              <a:rPr lang="en-US" dirty="0"/>
              <a:t>Exempted states: Idaho, Minnesota, New Hampshire, North Dakota, Wisconsin, and Wyoming. Puerto Rico is </a:t>
            </a:r>
            <a:r>
              <a:rPr lang="en-US"/>
              <a:t>also exempted</a:t>
            </a:r>
            <a:endParaRPr lang="en-US" dirty="0"/>
          </a:p>
          <a:p>
            <a:r>
              <a:rPr lang="en-US" dirty="0"/>
              <a:t>Enforcement: The Department of Justice can bring civil actions in federal court to enforce requirements </a:t>
            </a:r>
          </a:p>
        </p:txBody>
      </p:sp>
    </p:spTree>
    <p:extLst>
      <p:ext uri="{BB962C8B-B14F-4D97-AF65-F5344CB8AC3E}">
        <p14:creationId xmlns:p14="http://schemas.microsoft.com/office/powerpoint/2010/main" val="41195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E40D-33A5-4971-A173-1E6F553465EE}"/>
              </a:ext>
            </a:extLst>
          </p:cNvPr>
          <p:cNvSpPr>
            <a:spLocks noGrp="1"/>
          </p:cNvSpPr>
          <p:nvPr>
            <p:ph type="title"/>
          </p:nvPr>
        </p:nvSpPr>
        <p:spPr/>
        <p:txBody>
          <a:bodyPr/>
          <a:lstStyle/>
          <a:p>
            <a:pPr algn="ctr"/>
            <a:r>
              <a:rPr lang="en-US" dirty="0"/>
              <a:t>NVRA in Action in the VA</a:t>
            </a:r>
            <a:br>
              <a:rPr lang="en-US" dirty="0"/>
            </a:br>
            <a:endParaRPr lang="en-US" dirty="0"/>
          </a:p>
        </p:txBody>
      </p:sp>
      <p:sp>
        <p:nvSpPr>
          <p:cNvPr id="3" name="Content Placeholder 2">
            <a:extLst>
              <a:ext uri="{FF2B5EF4-FFF2-40B4-BE49-F238E27FC236}">
                <a16:creationId xmlns:a16="http://schemas.microsoft.com/office/drawing/2014/main" id="{4181D695-EA25-4BB9-AC41-64C3AB3BD2C6}"/>
              </a:ext>
            </a:extLst>
          </p:cNvPr>
          <p:cNvSpPr>
            <a:spLocks noGrp="1"/>
          </p:cNvSpPr>
          <p:nvPr>
            <p:ph idx="1"/>
          </p:nvPr>
        </p:nvSpPr>
        <p:spPr>
          <a:xfrm>
            <a:off x="838200" y="1449705"/>
            <a:ext cx="10515600" cy="4351338"/>
          </a:xfrm>
        </p:spPr>
        <p:txBody>
          <a:bodyPr/>
          <a:lstStyle/>
          <a:p>
            <a:r>
              <a:rPr lang="en-US" dirty="0"/>
              <a:t>On March 10, 2021, the President signed an Executive Order directing federal agencies to take steps making voting registration more accessible</a:t>
            </a:r>
          </a:p>
          <a:p>
            <a:r>
              <a:rPr lang="en-US" dirty="0"/>
              <a:t>The VA unveiled a series of measures promoting greater access to voter information for veterans and their families as part of the  department’s proposed designation as a voter registration agency under the NVRA</a:t>
            </a:r>
          </a:p>
          <a:p>
            <a:r>
              <a:rPr lang="en-US" dirty="0"/>
              <a:t>Three Michigan VA locations will be pilot voter registration sites</a:t>
            </a:r>
          </a:p>
          <a:p>
            <a:pPr lvl="1"/>
            <a:r>
              <a:rPr lang="en-US" dirty="0"/>
              <a:t>Saginaw VA Medical Center</a:t>
            </a:r>
          </a:p>
          <a:p>
            <a:pPr lvl="1"/>
            <a:r>
              <a:rPr lang="en-US" dirty="0"/>
              <a:t>Detroit VA Medical Center</a:t>
            </a:r>
          </a:p>
          <a:p>
            <a:pPr lvl="1"/>
            <a:r>
              <a:rPr lang="en-US" dirty="0"/>
              <a:t>Detroit Regional Office</a:t>
            </a:r>
          </a:p>
          <a:p>
            <a:endParaRPr lang="en-US" dirty="0"/>
          </a:p>
        </p:txBody>
      </p:sp>
    </p:spTree>
    <p:extLst>
      <p:ext uri="{BB962C8B-B14F-4D97-AF65-F5344CB8AC3E}">
        <p14:creationId xmlns:p14="http://schemas.microsoft.com/office/powerpoint/2010/main" val="149213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1BE4-E509-40AB-961F-1DDD86A8BF8D}"/>
              </a:ext>
            </a:extLst>
          </p:cNvPr>
          <p:cNvSpPr>
            <a:spLocks noGrp="1"/>
          </p:cNvSpPr>
          <p:nvPr>
            <p:ph type="title"/>
          </p:nvPr>
        </p:nvSpPr>
        <p:spPr/>
        <p:txBody>
          <a:bodyPr/>
          <a:lstStyle/>
          <a:p>
            <a:pPr algn="ctr"/>
            <a:r>
              <a:rPr lang="en-US" dirty="0"/>
              <a:t>Voting Accessibility for the Elderly and Handicapped Act (VAEHA)</a:t>
            </a:r>
          </a:p>
        </p:txBody>
      </p:sp>
      <p:sp>
        <p:nvSpPr>
          <p:cNvPr id="3" name="Content Placeholder 2">
            <a:extLst>
              <a:ext uri="{FF2B5EF4-FFF2-40B4-BE49-F238E27FC236}">
                <a16:creationId xmlns:a16="http://schemas.microsoft.com/office/drawing/2014/main" id="{E82A9411-D648-444E-B8A6-D746EDB492CD}"/>
              </a:ext>
            </a:extLst>
          </p:cNvPr>
          <p:cNvSpPr>
            <a:spLocks noGrp="1"/>
          </p:cNvSpPr>
          <p:nvPr>
            <p:ph idx="1"/>
          </p:nvPr>
        </p:nvSpPr>
        <p:spPr>
          <a:xfrm>
            <a:off x="838200" y="1845945"/>
            <a:ext cx="10515600" cy="4351338"/>
          </a:xfrm>
        </p:spPr>
        <p:txBody>
          <a:bodyPr/>
          <a:lstStyle/>
          <a:p>
            <a:r>
              <a:rPr lang="en-US" dirty="0"/>
              <a:t>The VAEHA generally requires polling places across the United States to be physically accessible to people with disabilities for federal elections</a:t>
            </a:r>
          </a:p>
          <a:p>
            <a:r>
              <a:rPr lang="en-US" dirty="0"/>
              <a:t>Where no accessible location is available to serve as a polling place, a political subdivision must provide an alternate means of casting a ballot on the day of the election</a:t>
            </a:r>
          </a:p>
          <a:p>
            <a:r>
              <a:rPr lang="en-US" dirty="0"/>
              <a:t>Enforcement: The Department of Justice can bring civil actions in federal court to enforce requirements </a:t>
            </a:r>
          </a:p>
        </p:txBody>
      </p:sp>
    </p:spTree>
    <p:extLst>
      <p:ext uri="{BB962C8B-B14F-4D97-AF65-F5344CB8AC3E}">
        <p14:creationId xmlns:p14="http://schemas.microsoft.com/office/powerpoint/2010/main" val="62968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1BE4-E509-40AB-961F-1DDD86A8BF8D}"/>
              </a:ext>
            </a:extLst>
          </p:cNvPr>
          <p:cNvSpPr>
            <a:spLocks noGrp="1"/>
          </p:cNvSpPr>
          <p:nvPr>
            <p:ph type="title"/>
          </p:nvPr>
        </p:nvSpPr>
        <p:spPr/>
        <p:txBody>
          <a:bodyPr/>
          <a:lstStyle/>
          <a:p>
            <a:pPr algn="ctr"/>
            <a:r>
              <a:rPr lang="en-US" dirty="0"/>
              <a:t>Help America Vote Act of 2002 (HAVA)</a:t>
            </a:r>
          </a:p>
        </p:txBody>
      </p:sp>
      <p:sp>
        <p:nvSpPr>
          <p:cNvPr id="3" name="Content Placeholder 2">
            <a:extLst>
              <a:ext uri="{FF2B5EF4-FFF2-40B4-BE49-F238E27FC236}">
                <a16:creationId xmlns:a16="http://schemas.microsoft.com/office/drawing/2014/main" id="{E82A9411-D648-444E-B8A6-D746EDB492CD}"/>
              </a:ext>
            </a:extLst>
          </p:cNvPr>
          <p:cNvSpPr>
            <a:spLocks noGrp="1"/>
          </p:cNvSpPr>
          <p:nvPr>
            <p:ph idx="1"/>
          </p:nvPr>
        </p:nvSpPr>
        <p:spPr>
          <a:xfrm>
            <a:off x="838200" y="1253331"/>
            <a:ext cx="10515600" cy="4351338"/>
          </a:xfrm>
        </p:spPr>
        <p:txBody>
          <a:bodyPr/>
          <a:lstStyle/>
          <a:p>
            <a:r>
              <a:rPr lang="en-US" dirty="0"/>
              <a:t>HAVA created mandatory minimum standards for states to follow in several key areas of election administration </a:t>
            </a:r>
          </a:p>
          <a:p>
            <a:r>
              <a:rPr lang="en-US" dirty="0"/>
              <a:t>HAVA also established the Election Assistance Commission (EAC) to assist the states regarding HAVA compliance and to distribute HAVA funds to the states.</a:t>
            </a:r>
          </a:p>
          <a:p>
            <a:r>
              <a:rPr lang="en-US" dirty="0"/>
              <a:t>Enforcement: The Department of Justice has enforced HAVA through both litigation and by informing jurisdictions of the department's views on the act's requirements.</a:t>
            </a:r>
          </a:p>
        </p:txBody>
      </p:sp>
    </p:spTree>
    <p:extLst>
      <p:ext uri="{BB962C8B-B14F-4D97-AF65-F5344CB8AC3E}">
        <p14:creationId xmlns:p14="http://schemas.microsoft.com/office/powerpoint/2010/main" val="212404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EB31-E7BA-4023-9F7C-B22B5F20531C}"/>
              </a:ext>
            </a:extLst>
          </p:cNvPr>
          <p:cNvSpPr>
            <a:spLocks noGrp="1"/>
          </p:cNvSpPr>
          <p:nvPr>
            <p:ph type="title"/>
          </p:nvPr>
        </p:nvSpPr>
        <p:spPr>
          <a:xfrm>
            <a:off x="563880" y="2103437"/>
            <a:ext cx="10515600" cy="1325563"/>
          </a:xfrm>
        </p:spPr>
        <p:txBody>
          <a:bodyPr/>
          <a:lstStyle/>
          <a:p>
            <a:pPr algn="ctr"/>
            <a:r>
              <a:rPr lang="en-US" dirty="0"/>
              <a:t>The Voting Process </a:t>
            </a:r>
          </a:p>
        </p:txBody>
      </p:sp>
    </p:spTree>
    <p:extLst>
      <p:ext uri="{BB962C8B-B14F-4D97-AF65-F5344CB8AC3E}">
        <p14:creationId xmlns:p14="http://schemas.microsoft.com/office/powerpoint/2010/main" val="251346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30BD-6C2A-4A1C-A8AB-4625C363EB34}"/>
              </a:ext>
            </a:extLst>
          </p:cNvPr>
          <p:cNvSpPr>
            <a:spLocks noGrp="1"/>
          </p:cNvSpPr>
          <p:nvPr>
            <p:ph type="title"/>
          </p:nvPr>
        </p:nvSpPr>
        <p:spPr/>
        <p:txBody>
          <a:bodyPr/>
          <a:lstStyle/>
          <a:p>
            <a:pPr algn="ctr"/>
            <a:r>
              <a:rPr lang="en-US" dirty="0"/>
              <a:t>Voter Registration </a:t>
            </a:r>
          </a:p>
        </p:txBody>
      </p:sp>
      <p:sp>
        <p:nvSpPr>
          <p:cNvPr id="3" name="Content Placeholder 2">
            <a:extLst>
              <a:ext uri="{FF2B5EF4-FFF2-40B4-BE49-F238E27FC236}">
                <a16:creationId xmlns:a16="http://schemas.microsoft.com/office/drawing/2014/main" id="{03CB483A-50D4-401B-A6A5-0EF0914286B0}"/>
              </a:ext>
            </a:extLst>
          </p:cNvPr>
          <p:cNvSpPr>
            <a:spLocks noGrp="1"/>
          </p:cNvSpPr>
          <p:nvPr>
            <p:ph idx="1"/>
          </p:nvPr>
        </p:nvSpPr>
        <p:spPr>
          <a:xfrm>
            <a:off x="628261" y="1253331"/>
            <a:ext cx="10515600" cy="4351338"/>
          </a:xfrm>
        </p:spPr>
        <p:txBody>
          <a:bodyPr/>
          <a:lstStyle/>
          <a:p>
            <a:r>
              <a:rPr lang="en-US" dirty="0"/>
              <a:t>People with disabilities are more likely to register in person at town halls, registration offices, public assistance agencies, polling places, and registration drives</a:t>
            </a:r>
          </a:p>
          <a:p>
            <a:r>
              <a:rPr lang="en-US" dirty="0"/>
              <a:t>The NVRA requires all offices that provide public assistance or state-funded programs that primarily serve persons with disabilities to provide the opportunity to register to vote </a:t>
            </a:r>
          </a:p>
          <a:p>
            <a:pPr lvl="1"/>
            <a:r>
              <a:rPr lang="en-US" dirty="0"/>
              <a:t>Ex. DMVs, Campuses of state funded colleges </a:t>
            </a:r>
          </a:p>
          <a:p>
            <a:r>
              <a:rPr lang="en-US" dirty="0"/>
              <a:t> Contact the DOJ Voting Section of the Civil Rights Division </a:t>
            </a:r>
          </a:p>
          <a:p>
            <a:pPr lvl="1"/>
            <a:r>
              <a:rPr lang="en-US" dirty="0"/>
              <a:t>Report a violation: 800-253-3931, </a:t>
            </a:r>
            <a:r>
              <a:rPr lang="en-US" dirty="0">
                <a:hlinkClick r:id="rId3"/>
              </a:rPr>
              <a:t>voting.section@usdoj.gov</a:t>
            </a:r>
            <a:endParaRPr lang="en-US" dirty="0"/>
          </a:p>
          <a:p>
            <a:pPr lvl="2"/>
            <a:endParaRPr lang="en-US" dirty="0"/>
          </a:p>
          <a:p>
            <a:pPr lvl="2"/>
            <a:endParaRPr lang="en-US" dirty="0"/>
          </a:p>
          <a:p>
            <a:pPr marL="457200" lvl="1" indent="0">
              <a:buNone/>
            </a:pPr>
            <a:endParaRPr lang="en-US" dirty="0"/>
          </a:p>
        </p:txBody>
      </p:sp>
    </p:spTree>
    <p:extLst>
      <p:ext uri="{BB962C8B-B14F-4D97-AF65-F5344CB8AC3E}">
        <p14:creationId xmlns:p14="http://schemas.microsoft.com/office/powerpoint/2010/main" val="108917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247EF-7BE5-4863-B2B3-E0F96A7C0DC4}"/>
              </a:ext>
            </a:extLst>
          </p:cNvPr>
          <p:cNvSpPr>
            <a:spLocks noGrp="1"/>
          </p:cNvSpPr>
          <p:nvPr>
            <p:ph type="title"/>
          </p:nvPr>
        </p:nvSpPr>
        <p:spPr/>
        <p:txBody>
          <a:bodyPr/>
          <a:lstStyle/>
          <a:p>
            <a:pPr algn="ctr"/>
            <a:r>
              <a:rPr lang="en-US" dirty="0"/>
              <a:t>Absentee Voting </a:t>
            </a:r>
          </a:p>
        </p:txBody>
      </p:sp>
      <p:sp>
        <p:nvSpPr>
          <p:cNvPr id="6" name="Content Placeholder 5">
            <a:extLst>
              <a:ext uri="{FF2B5EF4-FFF2-40B4-BE49-F238E27FC236}">
                <a16:creationId xmlns:a16="http://schemas.microsoft.com/office/drawing/2014/main" id="{2A2960DD-8E46-4B6E-8125-4BC2CC34887B}"/>
              </a:ext>
            </a:extLst>
          </p:cNvPr>
          <p:cNvSpPr>
            <a:spLocks noGrp="1"/>
          </p:cNvSpPr>
          <p:nvPr>
            <p:ph sz="half" idx="4294967295"/>
          </p:nvPr>
        </p:nvSpPr>
        <p:spPr>
          <a:xfrm>
            <a:off x="314960" y="1144904"/>
            <a:ext cx="11592560" cy="4900295"/>
          </a:xfrm>
          <a:prstGeom prst="rect">
            <a:avLst/>
          </a:prstGeom>
        </p:spPr>
        <p:txBody>
          <a:bodyPr/>
          <a:lstStyle/>
          <a:p>
            <a:r>
              <a:rPr lang="en-US" dirty="0"/>
              <a:t>Similar to voter registration, each state has its own set of deadlines and rules for voting absentee </a:t>
            </a:r>
          </a:p>
          <a:p>
            <a:r>
              <a:rPr lang="en-US" dirty="0"/>
              <a:t>Some states require you to complete an application in order to receive an absentee ballot, and the deadline to apply may be as early as two weeks before the election</a:t>
            </a:r>
          </a:p>
          <a:p>
            <a:r>
              <a:rPr lang="en-US" dirty="0"/>
              <a:t>Check out the deadlines here on </a:t>
            </a:r>
            <a:r>
              <a:rPr lang="en-US" u="sng" dirty="0">
                <a:hlinkClick r:id="rId3"/>
              </a:rPr>
              <a:t>Vote.org</a:t>
            </a:r>
            <a:endParaRPr lang="en-US" dirty="0"/>
          </a:p>
        </p:txBody>
      </p:sp>
    </p:spTree>
    <p:extLst>
      <p:ext uri="{BB962C8B-B14F-4D97-AF65-F5344CB8AC3E}">
        <p14:creationId xmlns:p14="http://schemas.microsoft.com/office/powerpoint/2010/main" val="268360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CEF9-BA31-41CC-8809-2917D98F0AF8}"/>
              </a:ext>
            </a:extLst>
          </p:cNvPr>
          <p:cNvSpPr>
            <a:spLocks noGrp="1"/>
          </p:cNvSpPr>
          <p:nvPr>
            <p:ph type="title"/>
          </p:nvPr>
        </p:nvSpPr>
        <p:spPr/>
        <p:txBody>
          <a:bodyPr/>
          <a:lstStyle/>
          <a:p>
            <a:pPr algn="ctr"/>
            <a:r>
              <a:rPr lang="en-US" dirty="0"/>
              <a:t>Absentee Voting in the News </a:t>
            </a:r>
          </a:p>
        </p:txBody>
      </p:sp>
      <p:sp>
        <p:nvSpPr>
          <p:cNvPr id="3" name="Content Placeholder 2">
            <a:extLst>
              <a:ext uri="{FF2B5EF4-FFF2-40B4-BE49-F238E27FC236}">
                <a16:creationId xmlns:a16="http://schemas.microsoft.com/office/drawing/2014/main" id="{40062784-C994-4C93-B6E7-4B0952F985C3}"/>
              </a:ext>
            </a:extLst>
          </p:cNvPr>
          <p:cNvSpPr>
            <a:spLocks noGrp="1"/>
          </p:cNvSpPr>
          <p:nvPr>
            <p:ph sz="half" idx="1"/>
          </p:nvPr>
        </p:nvSpPr>
        <p:spPr>
          <a:xfrm>
            <a:off x="553720" y="1134745"/>
            <a:ext cx="11282680" cy="4351338"/>
          </a:xfrm>
        </p:spPr>
        <p:txBody>
          <a:bodyPr/>
          <a:lstStyle/>
          <a:p>
            <a:r>
              <a:rPr lang="en-US" dirty="0"/>
              <a:t>In 2023, at least 14 states enacted 17 new voting laws, which will take effect for the 2024 general election</a:t>
            </a:r>
          </a:p>
          <a:p>
            <a:r>
              <a:rPr lang="en-US" dirty="0"/>
              <a:t>Most of the laws limit mail-in voting, shorten the window of requesting a mail ballot, or ban drop boxes</a:t>
            </a:r>
          </a:p>
          <a:p>
            <a:r>
              <a:rPr lang="en-US" dirty="0"/>
              <a:t>Lawsuits to ban/restrict no-excuse mail-in voting </a:t>
            </a:r>
          </a:p>
          <a:p>
            <a:pPr lvl="1"/>
            <a:r>
              <a:rPr lang="en-US" dirty="0"/>
              <a:t>Example: Delaware Superior Court ruled DE’s early voting and permanent absentee voting statutes violated state’s constitution </a:t>
            </a:r>
          </a:p>
          <a:p>
            <a:r>
              <a:rPr lang="en-US" dirty="0"/>
              <a:t>Even though these laws don’t target people with disabilities, they can create additional barriers for them</a:t>
            </a:r>
          </a:p>
          <a:p>
            <a:pPr marL="0" indent="0">
              <a:buNone/>
            </a:pPr>
            <a:endParaRPr lang="en-US" dirty="0"/>
          </a:p>
          <a:p>
            <a:endParaRPr lang="en-US" sz="2000" dirty="0"/>
          </a:p>
        </p:txBody>
      </p:sp>
    </p:spTree>
    <p:extLst>
      <p:ext uri="{BB962C8B-B14F-4D97-AF65-F5344CB8AC3E}">
        <p14:creationId xmlns:p14="http://schemas.microsoft.com/office/powerpoint/2010/main" val="29163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D2AC-755E-4AE5-89C8-6B86D12BB188}"/>
              </a:ext>
            </a:extLst>
          </p:cNvPr>
          <p:cNvSpPr>
            <a:spLocks noGrp="1"/>
          </p:cNvSpPr>
          <p:nvPr>
            <p:ph type="title"/>
          </p:nvPr>
        </p:nvSpPr>
        <p:spPr/>
        <p:txBody>
          <a:bodyPr/>
          <a:lstStyle/>
          <a:p>
            <a:pPr algn="ctr"/>
            <a:r>
              <a:rPr lang="en-US" dirty="0"/>
              <a:t>Voter ID Laws </a:t>
            </a:r>
          </a:p>
        </p:txBody>
      </p:sp>
      <p:sp>
        <p:nvSpPr>
          <p:cNvPr id="3" name="Content Placeholder 2">
            <a:extLst>
              <a:ext uri="{FF2B5EF4-FFF2-40B4-BE49-F238E27FC236}">
                <a16:creationId xmlns:a16="http://schemas.microsoft.com/office/drawing/2014/main" id="{8438DA5B-7AE0-4AE5-A937-B35CA2C6459B}"/>
              </a:ext>
            </a:extLst>
          </p:cNvPr>
          <p:cNvSpPr>
            <a:spLocks noGrp="1"/>
          </p:cNvSpPr>
          <p:nvPr>
            <p:ph idx="1"/>
          </p:nvPr>
        </p:nvSpPr>
        <p:spPr>
          <a:xfrm>
            <a:off x="726440" y="1398905"/>
            <a:ext cx="10515600" cy="4351338"/>
          </a:xfrm>
        </p:spPr>
        <p:txBody>
          <a:bodyPr/>
          <a:lstStyle/>
          <a:p>
            <a:r>
              <a:rPr lang="en-US" dirty="0"/>
              <a:t>Valid forms of identification differ by state. </a:t>
            </a:r>
          </a:p>
          <a:p>
            <a:r>
              <a:rPr lang="en-US" dirty="0"/>
              <a:t>In certain states that require voters to provide identification, there may be exceptions that allow some voters to cast a ballot without providing an ID.</a:t>
            </a:r>
          </a:p>
          <a:p>
            <a:r>
              <a:rPr lang="en-US" dirty="0"/>
              <a:t>Disabled voters are exempt from federal first-time voter ID requirements but might not be exempt from state voter ID law</a:t>
            </a:r>
          </a:p>
          <a:p>
            <a:r>
              <a:rPr lang="en-US" dirty="0"/>
              <a:t>Voter ID Laws by State</a:t>
            </a:r>
          </a:p>
          <a:p>
            <a:pPr lvl="1"/>
            <a:r>
              <a:rPr lang="en-US" sz="2800" dirty="0">
                <a:hlinkClick r:id="rId2"/>
              </a:rPr>
              <a:t>https://www.vote.org/voter-id-laws/</a:t>
            </a:r>
            <a:r>
              <a:rPr lang="en-US" sz="2800" dirty="0"/>
              <a:t> </a:t>
            </a:r>
          </a:p>
          <a:p>
            <a:endParaRPr lang="en-US" dirty="0"/>
          </a:p>
        </p:txBody>
      </p:sp>
    </p:spTree>
    <p:extLst>
      <p:ext uri="{BB962C8B-B14F-4D97-AF65-F5344CB8AC3E}">
        <p14:creationId xmlns:p14="http://schemas.microsoft.com/office/powerpoint/2010/main" val="365265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247EF-7BE5-4863-B2B3-E0F96A7C0DC4}"/>
              </a:ext>
            </a:extLst>
          </p:cNvPr>
          <p:cNvSpPr>
            <a:spLocks noGrp="1"/>
          </p:cNvSpPr>
          <p:nvPr>
            <p:ph type="title"/>
          </p:nvPr>
        </p:nvSpPr>
        <p:spPr/>
        <p:txBody>
          <a:bodyPr/>
          <a:lstStyle/>
          <a:p>
            <a:pPr algn="ctr"/>
            <a:r>
              <a:rPr lang="en-US" dirty="0"/>
              <a:t>In-Person Voting </a:t>
            </a:r>
          </a:p>
        </p:txBody>
      </p:sp>
      <p:sp>
        <p:nvSpPr>
          <p:cNvPr id="2" name="Content Placeholder 1">
            <a:extLst>
              <a:ext uri="{FF2B5EF4-FFF2-40B4-BE49-F238E27FC236}">
                <a16:creationId xmlns:a16="http://schemas.microsoft.com/office/drawing/2014/main" id="{BFBBC2B4-AB7B-46C7-BD5A-1EFF19E5E3F9}"/>
              </a:ext>
            </a:extLst>
          </p:cNvPr>
          <p:cNvSpPr>
            <a:spLocks noGrp="1"/>
          </p:cNvSpPr>
          <p:nvPr>
            <p:ph idx="1"/>
          </p:nvPr>
        </p:nvSpPr>
        <p:spPr>
          <a:xfrm>
            <a:off x="838200" y="1226502"/>
            <a:ext cx="10515600" cy="4351338"/>
          </a:xfrm>
        </p:spPr>
        <p:txBody>
          <a:bodyPr/>
          <a:lstStyle/>
          <a:p>
            <a:r>
              <a:rPr lang="en-US" dirty="0"/>
              <a:t>Title II of the ADA requires that public entities ensure that people with disabilities can access and use all of their voting facilities.</a:t>
            </a:r>
          </a:p>
          <a:p>
            <a:r>
              <a:rPr lang="en-US" dirty="0"/>
              <a:t>Public entities may ensure Election Day accessibility of a polling place by using low-cost temporary measures, such as portable ramps or door stops, rather than necessarily making permanent modifications to a facility.</a:t>
            </a:r>
          </a:p>
          <a:p>
            <a:r>
              <a:rPr lang="en-US" dirty="0"/>
              <a:t>If temporary measures will not fix a barrier, and public entities are unable to make a permanent modification to fix the barrier, then the public entity must look for an alternative, accessible polling place.</a:t>
            </a:r>
          </a:p>
        </p:txBody>
      </p:sp>
    </p:spTree>
    <p:extLst>
      <p:ext uri="{BB962C8B-B14F-4D97-AF65-F5344CB8AC3E}">
        <p14:creationId xmlns:p14="http://schemas.microsoft.com/office/powerpoint/2010/main" val="292971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EEE4-F487-F5E0-7183-8CE704254B46}"/>
              </a:ext>
            </a:extLst>
          </p:cNvPr>
          <p:cNvSpPr>
            <a:spLocks noGrp="1"/>
          </p:cNvSpPr>
          <p:nvPr>
            <p:ph type="title"/>
          </p:nvPr>
        </p:nvSpPr>
        <p:spPr/>
        <p:txBody>
          <a:bodyPr/>
          <a:lstStyle/>
          <a:p>
            <a:pPr algn="ctr"/>
            <a:r>
              <a:rPr lang="en-US" dirty="0"/>
              <a:t>Webinar Process</a:t>
            </a:r>
          </a:p>
        </p:txBody>
      </p:sp>
      <p:sp>
        <p:nvSpPr>
          <p:cNvPr id="3" name="Content Placeholder 2">
            <a:extLst>
              <a:ext uri="{FF2B5EF4-FFF2-40B4-BE49-F238E27FC236}">
                <a16:creationId xmlns:a16="http://schemas.microsoft.com/office/drawing/2014/main" id="{1178A40D-B1AE-E947-F4E1-2201FC6CEE77}"/>
              </a:ext>
            </a:extLst>
          </p:cNvPr>
          <p:cNvSpPr>
            <a:spLocks noGrp="1"/>
          </p:cNvSpPr>
          <p:nvPr>
            <p:ph idx="1"/>
          </p:nvPr>
        </p:nvSpPr>
        <p:spPr/>
        <p:txBody>
          <a:bodyPr/>
          <a:lstStyle/>
          <a:p>
            <a:r>
              <a:rPr lang="en-US" dirty="0"/>
              <a:t>Today’s webinar will be recorded and available for viewing on PVA.org</a:t>
            </a:r>
          </a:p>
          <a:p>
            <a:r>
              <a:rPr lang="en-US" dirty="0"/>
              <a:t>Closed Captioning is available. Click the CC button in the meeting controls bar at the bottom of your screen to turn it on.</a:t>
            </a:r>
          </a:p>
          <a:p>
            <a:r>
              <a:rPr lang="en-US" dirty="0"/>
              <a:t>If you have a question, please type it in the Q&amp;A box. Questions will be answered at the end of the program.</a:t>
            </a:r>
          </a:p>
          <a:p>
            <a:endParaRPr lang="en-US" dirty="0"/>
          </a:p>
        </p:txBody>
      </p:sp>
    </p:spTree>
    <p:extLst>
      <p:ext uri="{BB962C8B-B14F-4D97-AF65-F5344CB8AC3E}">
        <p14:creationId xmlns:p14="http://schemas.microsoft.com/office/powerpoint/2010/main" val="27925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64ED-35FA-486B-B831-FDCA528F4AE3}"/>
              </a:ext>
            </a:extLst>
          </p:cNvPr>
          <p:cNvSpPr>
            <a:spLocks noGrp="1"/>
          </p:cNvSpPr>
          <p:nvPr>
            <p:ph type="title"/>
          </p:nvPr>
        </p:nvSpPr>
        <p:spPr>
          <a:xfrm>
            <a:off x="838200" y="243205"/>
            <a:ext cx="10515600" cy="1325563"/>
          </a:xfrm>
        </p:spPr>
        <p:txBody>
          <a:bodyPr/>
          <a:lstStyle/>
          <a:p>
            <a:pPr algn="ctr"/>
            <a:r>
              <a:rPr lang="en-US" dirty="0"/>
              <a:t>Accessible Voting Systems and </a:t>
            </a:r>
            <a:br>
              <a:rPr lang="en-US" dirty="0"/>
            </a:br>
            <a:r>
              <a:rPr lang="en-US" dirty="0"/>
              <a:t>Effective Communication </a:t>
            </a:r>
          </a:p>
        </p:txBody>
      </p:sp>
      <p:sp>
        <p:nvSpPr>
          <p:cNvPr id="3" name="Content Placeholder 2">
            <a:extLst>
              <a:ext uri="{FF2B5EF4-FFF2-40B4-BE49-F238E27FC236}">
                <a16:creationId xmlns:a16="http://schemas.microsoft.com/office/drawing/2014/main" id="{9238E766-B3C4-4CF8-A856-48E7F2A40259}"/>
              </a:ext>
            </a:extLst>
          </p:cNvPr>
          <p:cNvSpPr>
            <a:spLocks noGrp="1"/>
          </p:cNvSpPr>
          <p:nvPr>
            <p:ph idx="1"/>
          </p:nvPr>
        </p:nvSpPr>
        <p:spPr>
          <a:xfrm>
            <a:off x="254000" y="1522096"/>
            <a:ext cx="11592560" cy="4351338"/>
          </a:xfrm>
        </p:spPr>
        <p:txBody>
          <a:bodyPr/>
          <a:lstStyle/>
          <a:p>
            <a:r>
              <a:rPr lang="en-US" dirty="0"/>
              <a:t>HAVA requires jurisdictions conducting</a:t>
            </a:r>
            <a:r>
              <a:rPr lang="en-US" b="1" dirty="0"/>
              <a:t> federal </a:t>
            </a:r>
            <a:r>
              <a:rPr lang="en-US" dirty="0"/>
              <a:t>elections to have a voting system that is accessible </a:t>
            </a:r>
          </a:p>
          <a:p>
            <a:r>
              <a:rPr lang="en-US" dirty="0"/>
              <a:t>The voting system must provide the same opportunity for access and participation, including privacy and independence, that other voters enjoy</a:t>
            </a:r>
          </a:p>
          <a:p>
            <a:r>
              <a:rPr lang="en-US" dirty="0"/>
              <a:t>When voting at the polls, a person with a disability has the right to vote privately and independently and have an accessible polling place with an accessible voting machine   </a:t>
            </a:r>
          </a:p>
          <a:p>
            <a:r>
              <a:rPr lang="en-US" dirty="0"/>
              <a:t>The ADA requires election officials conducting any elections at the federal, state, or local level to provide communication with voters with disabilities that is as effective as that provided to others (ex. Websites on voting)</a:t>
            </a:r>
          </a:p>
          <a:p>
            <a:pPr marL="0" indent="0">
              <a:buNone/>
            </a:pPr>
            <a:endParaRPr lang="en-US" dirty="0"/>
          </a:p>
        </p:txBody>
      </p:sp>
    </p:spTree>
    <p:extLst>
      <p:ext uri="{BB962C8B-B14F-4D97-AF65-F5344CB8AC3E}">
        <p14:creationId xmlns:p14="http://schemas.microsoft.com/office/powerpoint/2010/main" val="360964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CDED-CF1E-4F06-8CE9-54E1B6AAC4D8}"/>
              </a:ext>
            </a:extLst>
          </p:cNvPr>
          <p:cNvSpPr>
            <a:spLocks noGrp="1"/>
          </p:cNvSpPr>
          <p:nvPr>
            <p:ph type="title"/>
          </p:nvPr>
        </p:nvSpPr>
        <p:spPr/>
        <p:txBody>
          <a:bodyPr/>
          <a:lstStyle/>
          <a:p>
            <a:pPr algn="ctr"/>
            <a:r>
              <a:rPr lang="en-US" dirty="0"/>
              <a:t>Parking </a:t>
            </a:r>
          </a:p>
        </p:txBody>
      </p:sp>
      <p:sp>
        <p:nvSpPr>
          <p:cNvPr id="4" name="Content Placeholder 3">
            <a:extLst>
              <a:ext uri="{FF2B5EF4-FFF2-40B4-BE49-F238E27FC236}">
                <a16:creationId xmlns:a16="http://schemas.microsoft.com/office/drawing/2014/main" id="{5F8E30C5-09E1-4F48-9ADC-63155CFC648D}"/>
              </a:ext>
            </a:extLst>
          </p:cNvPr>
          <p:cNvSpPr>
            <a:spLocks noGrp="1"/>
          </p:cNvSpPr>
          <p:nvPr>
            <p:ph idx="1"/>
          </p:nvPr>
        </p:nvSpPr>
        <p:spPr>
          <a:xfrm>
            <a:off x="838200" y="1253331"/>
            <a:ext cx="10515600" cy="4351338"/>
          </a:xfrm>
        </p:spPr>
        <p:txBody>
          <a:bodyPr/>
          <a:lstStyle/>
          <a:p>
            <a:r>
              <a:rPr lang="en-US" sz="2000" dirty="0"/>
              <a:t>If parking is provided for voters, accessible parking must be provided for people with disabilities.</a:t>
            </a:r>
          </a:p>
          <a:p>
            <a:r>
              <a:rPr lang="en-US" sz="2000" dirty="0"/>
              <a:t>An accessible space:</a:t>
            </a:r>
          </a:p>
          <a:p>
            <a:pPr lvl="1"/>
            <a:r>
              <a:rPr lang="en-US" sz="1600" dirty="0"/>
              <a:t>The parking space</a:t>
            </a:r>
          </a:p>
          <a:p>
            <a:pPr lvl="1"/>
            <a:r>
              <a:rPr lang="en-US" sz="1600" dirty="0"/>
              <a:t>Access aisle</a:t>
            </a:r>
          </a:p>
          <a:p>
            <a:pPr lvl="1"/>
            <a:r>
              <a:rPr lang="en-US" sz="1600" dirty="0"/>
              <a:t>Signage designating it as an accessible space</a:t>
            </a:r>
          </a:p>
          <a:p>
            <a:r>
              <a:rPr lang="en-US" sz="2000" dirty="0"/>
              <a:t>1 accessible parking space per 25 parking spaces provided (up to the first 100 spaces)</a:t>
            </a:r>
          </a:p>
          <a:p>
            <a:r>
              <a:rPr lang="en-US" sz="2000" dirty="0"/>
              <a:t>1 of 6 accessible parking spaces must be van accessible </a:t>
            </a:r>
          </a:p>
          <a:p>
            <a:r>
              <a:rPr lang="en-US" sz="2000" dirty="0"/>
              <a:t>Access aisle must be at least 60 inches wide for cars and 96 inches wide for vans</a:t>
            </a:r>
          </a:p>
          <a:p>
            <a:r>
              <a:rPr lang="en-US" sz="2000" dirty="0"/>
              <a:t>Van accessible spaces can also have an access aisle at least 60 inches wide if the width of the van parking space is at least 132 inches.</a:t>
            </a:r>
          </a:p>
          <a:p>
            <a:r>
              <a:rPr lang="en-US" sz="2000" dirty="0"/>
              <a:t>A sign, with the International Symbol of Accessibility, must mark each accessible parking space.</a:t>
            </a:r>
          </a:p>
          <a:p>
            <a:r>
              <a:rPr lang="en-US" sz="2000" dirty="0"/>
              <a:t>Accessible parking spaces and the access aisles serving them must be on a surface that is stable, firm, and slip resistant</a:t>
            </a:r>
          </a:p>
          <a:p>
            <a:pPr marL="457200" lvl="1" indent="0">
              <a:buNone/>
            </a:pPr>
            <a:endParaRPr lang="en-US" sz="1600" dirty="0"/>
          </a:p>
          <a:p>
            <a:pPr lvl="1"/>
            <a:endParaRPr lang="en-US" dirty="0"/>
          </a:p>
        </p:txBody>
      </p:sp>
    </p:spTree>
    <p:extLst>
      <p:ext uri="{BB962C8B-B14F-4D97-AF65-F5344CB8AC3E}">
        <p14:creationId xmlns:p14="http://schemas.microsoft.com/office/powerpoint/2010/main" val="349807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1C59-C176-4087-9301-07D52C4377D1}"/>
              </a:ext>
            </a:extLst>
          </p:cNvPr>
          <p:cNvSpPr>
            <a:spLocks noGrp="1"/>
          </p:cNvSpPr>
          <p:nvPr>
            <p:ph type="title"/>
          </p:nvPr>
        </p:nvSpPr>
        <p:spPr/>
        <p:txBody>
          <a:bodyPr/>
          <a:lstStyle/>
          <a:p>
            <a:pPr algn="ctr"/>
            <a:r>
              <a:rPr lang="en-US" dirty="0"/>
              <a:t>Passenger Drop-off/Passenger Loading Zone  Locations </a:t>
            </a:r>
          </a:p>
        </p:txBody>
      </p:sp>
      <p:sp>
        <p:nvSpPr>
          <p:cNvPr id="3" name="Content Placeholder 2">
            <a:extLst>
              <a:ext uri="{FF2B5EF4-FFF2-40B4-BE49-F238E27FC236}">
                <a16:creationId xmlns:a16="http://schemas.microsoft.com/office/drawing/2014/main" id="{EB8DAE53-81FC-4490-89E6-CC053C89D192}"/>
              </a:ext>
            </a:extLst>
          </p:cNvPr>
          <p:cNvSpPr>
            <a:spLocks noGrp="1"/>
          </p:cNvSpPr>
          <p:nvPr>
            <p:ph idx="1"/>
          </p:nvPr>
        </p:nvSpPr>
        <p:spPr/>
        <p:txBody>
          <a:bodyPr/>
          <a:lstStyle/>
          <a:p>
            <a:r>
              <a:rPr lang="en-US" dirty="0"/>
              <a:t>If the polling place is served by passenger drop-off areas, then at least one drop-off area must be accessible</a:t>
            </a:r>
          </a:p>
          <a:p>
            <a:r>
              <a:rPr lang="en-US" dirty="0"/>
              <a:t>Must have a level access aisle next to the vehicle space</a:t>
            </a:r>
          </a:p>
          <a:p>
            <a:r>
              <a:rPr lang="en-US" dirty="0"/>
              <a:t>If a curb separates the access aisle from an accessible route, a curb ramp must be provided so that people with disabilities can get to the accessible route leading to the accessible entrance</a:t>
            </a:r>
          </a:p>
        </p:txBody>
      </p:sp>
    </p:spTree>
    <p:extLst>
      <p:ext uri="{BB962C8B-B14F-4D97-AF65-F5344CB8AC3E}">
        <p14:creationId xmlns:p14="http://schemas.microsoft.com/office/powerpoint/2010/main" val="411456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B8E9-3BD1-4465-94BC-39065464B9D3}"/>
              </a:ext>
            </a:extLst>
          </p:cNvPr>
          <p:cNvSpPr>
            <a:spLocks noGrp="1"/>
          </p:cNvSpPr>
          <p:nvPr>
            <p:ph type="title"/>
          </p:nvPr>
        </p:nvSpPr>
        <p:spPr/>
        <p:txBody>
          <a:bodyPr/>
          <a:lstStyle/>
          <a:p>
            <a:pPr algn="ctr"/>
            <a:r>
              <a:rPr lang="en-US" dirty="0"/>
              <a:t>Accessible Routes (Interior and Exterior)</a:t>
            </a:r>
          </a:p>
        </p:txBody>
      </p:sp>
      <p:sp>
        <p:nvSpPr>
          <p:cNvPr id="3" name="Content Placeholder 2">
            <a:extLst>
              <a:ext uri="{FF2B5EF4-FFF2-40B4-BE49-F238E27FC236}">
                <a16:creationId xmlns:a16="http://schemas.microsoft.com/office/drawing/2014/main" id="{6395FE8D-017E-41DD-8C0B-891B687F9B6C}"/>
              </a:ext>
            </a:extLst>
          </p:cNvPr>
          <p:cNvSpPr>
            <a:spLocks noGrp="1"/>
          </p:cNvSpPr>
          <p:nvPr>
            <p:ph idx="1"/>
          </p:nvPr>
        </p:nvSpPr>
        <p:spPr>
          <a:xfrm>
            <a:off x="228600" y="1033144"/>
            <a:ext cx="11536680" cy="4473575"/>
          </a:xfrm>
        </p:spPr>
        <p:txBody>
          <a:bodyPr/>
          <a:lstStyle/>
          <a:p>
            <a:r>
              <a:rPr lang="en-US" sz="2400" dirty="0"/>
              <a:t>There must be an accessible route from the accessible parking, passenger drop-off sites, sidewalks and walkways, and public transportation stops to get to the entrance of the voting facility</a:t>
            </a:r>
          </a:p>
          <a:p>
            <a:r>
              <a:rPr lang="en-US" sz="2400" dirty="0"/>
              <a:t>The accessible route must be at least 36 inches wide. It may narrow briefly to 32 inches wide, but only for a distance of up to 24 inches.</a:t>
            </a:r>
          </a:p>
          <a:p>
            <a:r>
              <a:rPr lang="en-US" sz="2400" dirty="0"/>
              <a:t>Whenever possible, the accessible route must be the same as or near the general circulation path </a:t>
            </a:r>
          </a:p>
          <a:p>
            <a:r>
              <a:rPr lang="en-US" sz="2400" dirty="0"/>
              <a:t>Inside the polling place, there must be an accessible route from the entrance through hallways, corridors, and interior rooms leading to the voting area. </a:t>
            </a:r>
          </a:p>
          <a:p>
            <a:r>
              <a:rPr lang="en-US" sz="2400" dirty="0"/>
              <a:t>The route must be free of abrupt changes in level, steps, high thresholds, or steeply sloped walkways</a:t>
            </a:r>
          </a:p>
          <a:p>
            <a:r>
              <a:rPr lang="en-US" sz="2400" dirty="0"/>
              <a:t>Where an accessible route is different from the general circulation path, signs will be needed to direct voters with disabilities to the accessible route and to the voting area</a:t>
            </a:r>
          </a:p>
          <a:p>
            <a:endParaRPr lang="en-US" sz="2000" dirty="0"/>
          </a:p>
          <a:p>
            <a:endParaRPr lang="en-US" sz="2000" dirty="0"/>
          </a:p>
        </p:txBody>
      </p:sp>
    </p:spTree>
    <p:extLst>
      <p:ext uri="{BB962C8B-B14F-4D97-AF65-F5344CB8AC3E}">
        <p14:creationId xmlns:p14="http://schemas.microsoft.com/office/powerpoint/2010/main" val="262681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2A5D-1AA4-478D-B49B-4206702764C8}"/>
              </a:ext>
            </a:extLst>
          </p:cNvPr>
          <p:cNvSpPr>
            <a:spLocks noGrp="1"/>
          </p:cNvSpPr>
          <p:nvPr>
            <p:ph type="title"/>
          </p:nvPr>
        </p:nvSpPr>
        <p:spPr/>
        <p:txBody>
          <a:bodyPr/>
          <a:lstStyle/>
          <a:p>
            <a:pPr algn="ctr"/>
            <a:r>
              <a:rPr lang="en-US" dirty="0"/>
              <a:t>Ramps </a:t>
            </a:r>
          </a:p>
        </p:txBody>
      </p:sp>
      <p:sp>
        <p:nvSpPr>
          <p:cNvPr id="3" name="Content Placeholder 2">
            <a:extLst>
              <a:ext uri="{FF2B5EF4-FFF2-40B4-BE49-F238E27FC236}">
                <a16:creationId xmlns:a16="http://schemas.microsoft.com/office/drawing/2014/main" id="{B365473E-7E30-49AE-961E-65E087E3082E}"/>
              </a:ext>
            </a:extLst>
          </p:cNvPr>
          <p:cNvSpPr>
            <a:spLocks noGrp="1"/>
          </p:cNvSpPr>
          <p:nvPr>
            <p:ph idx="1"/>
          </p:nvPr>
        </p:nvSpPr>
        <p:spPr>
          <a:xfrm>
            <a:off x="695960" y="1253331"/>
            <a:ext cx="10515600" cy="4351338"/>
          </a:xfrm>
        </p:spPr>
        <p:txBody>
          <a:bodyPr/>
          <a:lstStyle/>
          <a:p>
            <a:r>
              <a:rPr lang="en-US" sz="2400" dirty="0"/>
              <a:t>If any part of the accessible route - exterior or interior - has a slope greater than 1:20, it is considered a ramp and must meet the requirements for ramps</a:t>
            </a:r>
          </a:p>
          <a:p>
            <a:r>
              <a:rPr lang="en-US" sz="2400" dirty="0"/>
              <a:t>Interior and exterior ramps must not be too steep and must have a level landing at the bottom and top, and where the ramp changes direction</a:t>
            </a:r>
          </a:p>
          <a:p>
            <a:r>
              <a:rPr lang="en-US" sz="2400" dirty="0"/>
              <a:t>They must meet the ADA’s requirements regarding slope, width, landings, handrails, and edge protection</a:t>
            </a:r>
          </a:p>
          <a:p>
            <a:r>
              <a:rPr lang="en-US" sz="2400" dirty="0"/>
              <a:t>Ramps with a rise greater than six inches must have handrails and if there are vertical drop offs on the sides, there must be edge protection</a:t>
            </a:r>
          </a:p>
          <a:p>
            <a:r>
              <a:rPr lang="en-US" sz="2400" dirty="0"/>
              <a:t>If any part of the accessible route contains steps, it must be ramped—even if it is only one short step</a:t>
            </a:r>
            <a:endParaRPr lang="en-US" dirty="0"/>
          </a:p>
          <a:p>
            <a:pPr lvl="1"/>
            <a:r>
              <a:rPr lang="en-US" sz="2200" dirty="0"/>
              <a:t>Carrying should never be used as an alternative to providing an accessible way to enter a polling place </a:t>
            </a:r>
          </a:p>
          <a:p>
            <a:pPr marL="457200" lvl="1" indent="0">
              <a:buNone/>
            </a:pPr>
            <a:endParaRPr lang="en-US" sz="1600" dirty="0"/>
          </a:p>
        </p:txBody>
      </p:sp>
    </p:spTree>
    <p:extLst>
      <p:ext uri="{BB962C8B-B14F-4D97-AF65-F5344CB8AC3E}">
        <p14:creationId xmlns:p14="http://schemas.microsoft.com/office/powerpoint/2010/main" val="160130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848D-B88F-4A40-BA34-51CE2720AD0C}"/>
              </a:ext>
            </a:extLst>
          </p:cNvPr>
          <p:cNvSpPr>
            <a:spLocks noGrp="1"/>
          </p:cNvSpPr>
          <p:nvPr>
            <p:ph type="title"/>
          </p:nvPr>
        </p:nvSpPr>
        <p:spPr/>
        <p:txBody>
          <a:bodyPr/>
          <a:lstStyle/>
          <a:p>
            <a:pPr algn="ctr"/>
            <a:r>
              <a:rPr lang="en-US" dirty="0"/>
              <a:t>Building Entrance </a:t>
            </a:r>
          </a:p>
        </p:txBody>
      </p:sp>
      <p:sp>
        <p:nvSpPr>
          <p:cNvPr id="3" name="Content Placeholder 2">
            <a:extLst>
              <a:ext uri="{FF2B5EF4-FFF2-40B4-BE49-F238E27FC236}">
                <a16:creationId xmlns:a16="http://schemas.microsoft.com/office/drawing/2014/main" id="{6891331A-0208-4E8D-B680-F4BE91BE9AEA}"/>
              </a:ext>
            </a:extLst>
          </p:cNvPr>
          <p:cNvSpPr>
            <a:spLocks noGrp="1"/>
          </p:cNvSpPr>
          <p:nvPr>
            <p:ph idx="1"/>
          </p:nvPr>
        </p:nvSpPr>
        <p:spPr>
          <a:xfrm>
            <a:off x="838200" y="1337945"/>
            <a:ext cx="10515600" cy="4351338"/>
          </a:xfrm>
        </p:spPr>
        <p:txBody>
          <a:bodyPr/>
          <a:lstStyle/>
          <a:p>
            <a:r>
              <a:rPr lang="en-US" dirty="0"/>
              <a:t>A polling place must have at least one accessible entrance</a:t>
            </a:r>
          </a:p>
          <a:p>
            <a:r>
              <a:rPr lang="en-US" dirty="0"/>
              <a:t>At least one door at the accessible entrance must have a minimum clear width of 32 inches for a voter who uses a wheelchair or other mobility device to pass through the doorway</a:t>
            </a:r>
          </a:p>
          <a:p>
            <a:r>
              <a:rPr lang="en-US" dirty="0"/>
              <a:t>Doors may not have high thresholds that impede voters who use wheelchairs or other mobility devices in crossing the threshold </a:t>
            </a:r>
          </a:p>
          <a:p>
            <a:r>
              <a:rPr lang="en-US" dirty="0"/>
              <a:t>Inaccessible entrances must have signs directing voters to the accessible entrance </a:t>
            </a:r>
          </a:p>
          <a:p>
            <a:r>
              <a:rPr lang="en-US" dirty="0"/>
              <a:t>The accessible entrance must remain unlocked at all times the polling place is open</a:t>
            </a:r>
          </a:p>
        </p:txBody>
      </p:sp>
    </p:spTree>
    <p:extLst>
      <p:ext uri="{BB962C8B-B14F-4D97-AF65-F5344CB8AC3E}">
        <p14:creationId xmlns:p14="http://schemas.microsoft.com/office/powerpoint/2010/main" val="2964277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E9D2-FCBB-4881-B5E5-06383AD96276}"/>
              </a:ext>
            </a:extLst>
          </p:cNvPr>
          <p:cNvSpPr>
            <a:spLocks noGrp="1"/>
          </p:cNvSpPr>
          <p:nvPr>
            <p:ph type="title"/>
          </p:nvPr>
        </p:nvSpPr>
        <p:spPr/>
        <p:txBody>
          <a:bodyPr/>
          <a:lstStyle/>
          <a:p>
            <a:pPr algn="ctr"/>
            <a:r>
              <a:rPr lang="en-US" dirty="0"/>
              <a:t>Lifts and Elevators	</a:t>
            </a:r>
          </a:p>
        </p:txBody>
      </p:sp>
      <p:sp>
        <p:nvSpPr>
          <p:cNvPr id="3" name="Content Placeholder 2">
            <a:extLst>
              <a:ext uri="{FF2B5EF4-FFF2-40B4-BE49-F238E27FC236}">
                <a16:creationId xmlns:a16="http://schemas.microsoft.com/office/drawing/2014/main" id="{8D99C7D3-BE7A-4796-A34B-AD43AADE1A63}"/>
              </a:ext>
            </a:extLst>
          </p:cNvPr>
          <p:cNvSpPr>
            <a:spLocks noGrp="1"/>
          </p:cNvSpPr>
          <p:nvPr>
            <p:ph idx="1"/>
          </p:nvPr>
        </p:nvSpPr>
        <p:spPr>
          <a:xfrm>
            <a:off x="838200" y="1337945"/>
            <a:ext cx="10515600" cy="4351338"/>
          </a:xfrm>
        </p:spPr>
        <p:txBody>
          <a:bodyPr/>
          <a:lstStyle/>
          <a:p>
            <a:r>
              <a:rPr lang="en-US" dirty="0"/>
              <a:t>If the voting area is not on the same level as the entrance, there must be an independently operable elevator or lift to provide an accessible route to individuals with disabilities.</a:t>
            </a:r>
          </a:p>
          <a:p>
            <a:r>
              <a:rPr lang="en-US" dirty="0"/>
              <a:t>The door into the elevator or lift and the space within must be wide enough to accommodate wheelchairs and other mobility devices. </a:t>
            </a:r>
          </a:p>
          <a:p>
            <a:r>
              <a:rPr lang="en-US" dirty="0"/>
              <a:t>All controls should be operable without tight grasping, pinching, or twisting and should be no higher than 48 inches. </a:t>
            </a:r>
          </a:p>
          <a:p>
            <a:r>
              <a:rPr lang="en-US" dirty="0"/>
              <a:t>Chair or seated lifts found on staircases do not comply with the 2010 Standards as they are not suited for many voters with disabilities, including people who use wheelchairs.</a:t>
            </a:r>
          </a:p>
        </p:txBody>
      </p:sp>
    </p:spTree>
    <p:extLst>
      <p:ext uri="{BB962C8B-B14F-4D97-AF65-F5344CB8AC3E}">
        <p14:creationId xmlns:p14="http://schemas.microsoft.com/office/powerpoint/2010/main" val="191187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1D8F-8701-420C-8317-6CF2E164A6EC}"/>
              </a:ext>
            </a:extLst>
          </p:cNvPr>
          <p:cNvSpPr>
            <a:spLocks noGrp="1"/>
          </p:cNvSpPr>
          <p:nvPr>
            <p:ph type="title"/>
          </p:nvPr>
        </p:nvSpPr>
        <p:spPr/>
        <p:txBody>
          <a:bodyPr/>
          <a:lstStyle/>
          <a:p>
            <a:pPr algn="ctr"/>
            <a:r>
              <a:rPr lang="en-US" dirty="0"/>
              <a:t>Voting Area</a:t>
            </a:r>
          </a:p>
        </p:txBody>
      </p:sp>
      <p:sp>
        <p:nvSpPr>
          <p:cNvPr id="3" name="Content Placeholder 2">
            <a:extLst>
              <a:ext uri="{FF2B5EF4-FFF2-40B4-BE49-F238E27FC236}">
                <a16:creationId xmlns:a16="http://schemas.microsoft.com/office/drawing/2014/main" id="{0CAE73F5-0D7A-41BC-8256-1FDB5A504167}"/>
              </a:ext>
            </a:extLst>
          </p:cNvPr>
          <p:cNvSpPr>
            <a:spLocks noGrp="1"/>
          </p:cNvSpPr>
          <p:nvPr>
            <p:ph idx="1"/>
          </p:nvPr>
        </p:nvSpPr>
        <p:spPr>
          <a:xfrm>
            <a:off x="838200" y="1027906"/>
            <a:ext cx="10515600" cy="4351338"/>
          </a:xfrm>
        </p:spPr>
        <p:txBody>
          <a:bodyPr/>
          <a:lstStyle/>
          <a:p>
            <a:r>
              <a:rPr lang="en-US" dirty="0"/>
              <a:t>The accessible voting area must have an accessible entrance and adequate circulation and maneuvering space for voters who use wheelchairs or scooters, or who walk with mobility devices, to get in to the voting area, sign in at the check-in table, and go to the voting stations or machines.</a:t>
            </a:r>
          </a:p>
          <a:p>
            <a:r>
              <a:rPr lang="en-US" dirty="0"/>
              <a:t>Voting machines should be positioned so that the highest operable part is no higher than 48 inches.</a:t>
            </a:r>
          </a:p>
          <a:p>
            <a:r>
              <a:rPr lang="en-US" dirty="0"/>
              <a:t>If voters are expected to vote at counters or tables, there should be a writing surface that provides knee and toe clearance so that a voter who uses a wheelchair may sit at and use the counter or table.</a:t>
            </a:r>
          </a:p>
        </p:txBody>
      </p:sp>
    </p:spTree>
    <p:extLst>
      <p:ext uri="{BB962C8B-B14F-4D97-AF65-F5344CB8AC3E}">
        <p14:creationId xmlns:p14="http://schemas.microsoft.com/office/powerpoint/2010/main" val="259803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EFED5A-41FD-4E51-B928-6E26FCBD5E83}"/>
              </a:ext>
            </a:extLst>
          </p:cNvPr>
          <p:cNvSpPr>
            <a:spLocks noGrp="1"/>
          </p:cNvSpPr>
          <p:nvPr>
            <p:ph type="title"/>
          </p:nvPr>
        </p:nvSpPr>
        <p:spPr/>
        <p:txBody>
          <a:bodyPr/>
          <a:lstStyle/>
          <a:p>
            <a:pPr algn="ctr"/>
            <a:r>
              <a:rPr lang="en-US" dirty="0"/>
              <a:t>Temporary Remedies </a:t>
            </a:r>
          </a:p>
        </p:txBody>
      </p:sp>
      <p:sp>
        <p:nvSpPr>
          <p:cNvPr id="6" name="Content Placeholder 5">
            <a:extLst>
              <a:ext uri="{FF2B5EF4-FFF2-40B4-BE49-F238E27FC236}">
                <a16:creationId xmlns:a16="http://schemas.microsoft.com/office/drawing/2014/main" id="{6CC8D6B3-EA84-4284-A4F3-C16FF50C12D8}"/>
              </a:ext>
            </a:extLst>
          </p:cNvPr>
          <p:cNvSpPr>
            <a:spLocks noGrp="1"/>
          </p:cNvSpPr>
          <p:nvPr>
            <p:ph idx="1"/>
          </p:nvPr>
        </p:nvSpPr>
        <p:spPr>
          <a:xfrm>
            <a:off x="838200" y="1409065"/>
            <a:ext cx="10515600" cy="4351338"/>
          </a:xfrm>
        </p:spPr>
        <p:txBody>
          <a:bodyPr/>
          <a:lstStyle/>
          <a:p>
            <a:r>
              <a:rPr lang="en-US" dirty="0"/>
              <a:t>Many accessibility barriers at polling places can be removed with temporary remedies.</a:t>
            </a:r>
          </a:p>
          <a:p>
            <a:r>
              <a:rPr lang="en-US" dirty="0"/>
              <a:t>They are not designed to be permanent solutions. </a:t>
            </a:r>
          </a:p>
          <a:p>
            <a:r>
              <a:rPr lang="en-US" dirty="0"/>
              <a:t>Examples:</a:t>
            </a:r>
          </a:p>
          <a:p>
            <a:pPr lvl="1"/>
            <a:r>
              <a:rPr lang="en-US" dirty="0"/>
              <a:t>Traffic cones </a:t>
            </a:r>
          </a:p>
          <a:p>
            <a:pPr lvl="1"/>
            <a:r>
              <a:rPr lang="en-US" dirty="0"/>
              <a:t>Portable ramps</a:t>
            </a:r>
          </a:p>
          <a:p>
            <a:pPr lvl="1"/>
            <a:r>
              <a:rPr lang="en-US" dirty="0"/>
              <a:t>Wedges</a:t>
            </a:r>
          </a:p>
          <a:p>
            <a:pPr lvl="1"/>
            <a:r>
              <a:rPr lang="en-US" dirty="0"/>
              <a:t>Removing posts </a:t>
            </a:r>
          </a:p>
          <a:p>
            <a:endParaRPr lang="en-US" dirty="0"/>
          </a:p>
        </p:txBody>
      </p:sp>
    </p:spTree>
    <p:extLst>
      <p:ext uri="{BB962C8B-B14F-4D97-AF65-F5344CB8AC3E}">
        <p14:creationId xmlns:p14="http://schemas.microsoft.com/office/powerpoint/2010/main" val="280335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8234C-CA9E-4037-9D79-62CBF26AEB53}"/>
              </a:ext>
            </a:extLst>
          </p:cNvPr>
          <p:cNvSpPr>
            <a:spLocks noGrp="1"/>
          </p:cNvSpPr>
          <p:nvPr>
            <p:ph type="title"/>
          </p:nvPr>
        </p:nvSpPr>
        <p:spPr>
          <a:xfrm>
            <a:off x="3729037" y="324643"/>
            <a:ext cx="5257800" cy="1325563"/>
          </a:xfrm>
        </p:spPr>
        <p:txBody>
          <a:bodyPr/>
          <a:lstStyle/>
          <a:p>
            <a:r>
              <a:rPr lang="en-US" dirty="0"/>
              <a:t>Ballot Drop Boxes </a:t>
            </a:r>
          </a:p>
        </p:txBody>
      </p:sp>
      <p:pic>
        <p:nvPicPr>
          <p:cNvPr id="7" name="Content Placeholder 6">
            <a:extLst>
              <a:ext uri="{FF2B5EF4-FFF2-40B4-BE49-F238E27FC236}">
                <a16:creationId xmlns:a16="http://schemas.microsoft.com/office/drawing/2014/main" id="{0A3B7613-0536-4D3C-BDD3-789FE6C5C489}"/>
              </a:ext>
            </a:extLst>
          </p:cNvPr>
          <p:cNvPicPr>
            <a:picLocks noGrp="1" noChangeAspect="1"/>
          </p:cNvPicPr>
          <p:nvPr>
            <p:ph sz="half" idx="1"/>
          </p:nvPr>
        </p:nvPicPr>
        <p:blipFill>
          <a:blip r:embed="rId2"/>
          <a:stretch>
            <a:fillRect/>
          </a:stretch>
        </p:blipFill>
        <p:spPr>
          <a:xfrm>
            <a:off x="404433" y="1650206"/>
            <a:ext cx="5429631" cy="2775481"/>
          </a:xfrm>
          <a:prstGeom prst="rect">
            <a:avLst/>
          </a:prstGeom>
        </p:spPr>
      </p:pic>
      <p:sp>
        <p:nvSpPr>
          <p:cNvPr id="8" name="Content Placeholder 7">
            <a:extLst>
              <a:ext uri="{FF2B5EF4-FFF2-40B4-BE49-F238E27FC236}">
                <a16:creationId xmlns:a16="http://schemas.microsoft.com/office/drawing/2014/main" id="{1DFAAD44-42BD-43A8-910A-DF9437F520C1}"/>
              </a:ext>
            </a:extLst>
          </p:cNvPr>
          <p:cNvSpPr>
            <a:spLocks noGrp="1"/>
          </p:cNvSpPr>
          <p:nvPr>
            <p:ph sz="half" idx="2"/>
          </p:nvPr>
        </p:nvSpPr>
        <p:spPr>
          <a:xfrm>
            <a:off x="6357937" y="1280388"/>
            <a:ext cx="5181600" cy="5870575"/>
          </a:xfrm>
        </p:spPr>
        <p:txBody>
          <a:bodyPr/>
          <a:lstStyle/>
          <a:p>
            <a:r>
              <a:rPr lang="en-US" dirty="0"/>
              <a:t>The ADA requires that ballot drop boxes be accessible to people with disabilities. </a:t>
            </a:r>
          </a:p>
          <a:p>
            <a:r>
              <a:rPr lang="en-US" dirty="0"/>
              <a:t>To be accessible, a ballot drop box must include:</a:t>
            </a:r>
          </a:p>
          <a:p>
            <a:pPr lvl="1"/>
            <a:r>
              <a:rPr lang="en-US" dirty="0"/>
              <a:t>An accessible route to the ballot drop box; </a:t>
            </a:r>
          </a:p>
          <a:p>
            <a:pPr lvl="1"/>
            <a:r>
              <a:rPr lang="en-US" dirty="0"/>
              <a:t>An accessible clear floor or ground space in front of the ballot drop box; and  </a:t>
            </a:r>
          </a:p>
          <a:p>
            <a:pPr lvl="1"/>
            <a:r>
              <a:rPr lang="en-US" dirty="0"/>
              <a:t>An accessible ballot drop box opening. </a:t>
            </a:r>
          </a:p>
        </p:txBody>
      </p:sp>
    </p:spTree>
    <p:extLst>
      <p:ext uri="{BB962C8B-B14F-4D97-AF65-F5344CB8AC3E}">
        <p14:creationId xmlns:p14="http://schemas.microsoft.com/office/powerpoint/2010/main" val="271146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D365-A04E-456A-9C52-69E198809FBB}"/>
              </a:ext>
            </a:extLst>
          </p:cNvPr>
          <p:cNvSpPr>
            <a:spLocks noGrp="1"/>
          </p:cNvSpPr>
          <p:nvPr>
            <p:ph type="title"/>
          </p:nvPr>
        </p:nvSpPr>
        <p:spPr/>
        <p:txBody>
          <a:bodyPr/>
          <a:lstStyle/>
          <a:p>
            <a:pPr algn="ctr"/>
            <a:r>
              <a:rPr lang="en-US" dirty="0"/>
              <a:t>Introductions</a:t>
            </a:r>
          </a:p>
        </p:txBody>
      </p:sp>
      <p:sp>
        <p:nvSpPr>
          <p:cNvPr id="3" name="Content Placeholder 2">
            <a:extLst>
              <a:ext uri="{FF2B5EF4-FFF2-40B4-BE49-F238E27FC236}">
                <a16:creationId xmlns:a16="http://schemas.microsoft.com/office/drawing/2014/main" id="{3891299A-C937-458F-A272-282C4CD28993}"/>
              </a:ext>
            </a:extLst>
          </p:cNvPr>
          <p:cNvSpPr>
            <a:spLocks noGrp="1"/>
          </p:cNvSpPr>
          <p:nvPr>
            <p:ph type="body" sz="half" idx="2"/>
          </p:nvPr>
        </p:nvSpPr>
        <p:spPr/>
        <p:txBody>
          <a:bodyPr/>
          <a:lstStyle/>
          <a:p>
            <a:pPr algn="ctr"/>
            <a:r>
              <a:rPr lang="en-US" sz="2000" dirty="0"/>
              <a:t>Anthonya James Esq., </a:t>
            </a:r>
            <a:br>
              <a:rPr lang="en-US" sz="2000" dirty="0"/>
            </a:br>
            <a:r>
              <a:rPr lang="en-US" sz="2000" dirty="0"/>
              <a:t>Advocacy Attorney, PVA</a:t>
            </a:r>
          </a:p>
        </p:txBody>
      </p:sp>
      <p:pic>
        <p:nvPicPr>
          <p:cNvPr id="7" name="Picture 6">
            <a:extLst>
              <a:ext uri="{FF2B5EF4-FFF2-40B4-BE49-F238E27FC236}">
                <a16:creationId xmlns:a16="http://schemas.microsoft.com/office/drawing/2014/main" id="{7BE5A8DA-8137-4106-A6B9-15F63C4C5B0A}"/>
              </a:ext>
            </a:extLst>
          </p:cNvPr>
          <p:cNvPicPr>
            <a:picLocks noChangeAspect="1"/>
          </p:cNvPicPr>
          <p:nvPr/>
        </p:nvPicPr>
        <p:blipFill rotWithShape="1">
          <a:blip r:embed="rId2"/>
          <a:srcRect l="1" t="17309" r="-3762"/>
          <a:stretch/>
        </p:blipFill>
        <p:spPr>
          <a:xfrm>
            <a:off x="6695440" y="833120"/>
            <a:ext cx="3932236" cy="4700588"/>
          </a:xfrm>
          <a:prstGeom prst="rect">
            <a:avLst/>
          </a:prstGeom>
        </p:spPr>
      </p:pic>
    </p:spTree>
    <p:extLst>
      <p:ext uri="{BB962C8B-B14F-4D97-AF65-F5344CB8AC3E}">
        <p14:creationId xmlns:p14="http://schemas.microsoft.com/office/powerpoint/2010/main" val="10111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8234C-CA9E-4037-9D79-62CBF26AEB53}"/>
              </a:ext>
            </a:extLst>
          </p:cNvPr>
          <p:cNvSpPr>
            <a:spLocks noGrp="1"/>
          </p:cNvSpPr>
          <p:nvPr>
            <p:ph type="title"/>
          </p:nvPr>
        </p:nvSpPr>
        <p:spPr/>
        <p:txBody>
          <a:bodyPr/>
          <a:lstStyle/>
          <a:p>
            <a:pPr algn="ctr"/>
            <a:r>
              <a:rPr lang="en-US" dirty="0"/>
              <a:t>Accessible Route</a:t>
            </a:r>
          </a:p>
        </p:txBody>
      </p:sp>
      <p:pic>
        <p:nvPicPr>
          <p:cNvPr id="7" name="Content Placeholder 6">
            <a:extLst>
              <a:ext uri="{FF2B5EF4-FFF2-40B4-BE49-F238E27FC236}">
                <a16:creationId xmlns:a16="http://schemas.microsoft.com/office/drawing/2014/main" id="{0A3B7613-0536-4D3C-BDD3-789FE6C5C489}"/>
              </a:ext>
            </a:extLst>
          </p:cNvPr>
          <p:cNvPicPr>
            <a:picLocks noGrp="1" noChangeAspect="1"/>
          </p:cNvPicPr>
          <p:nvPr>
            <p:ph sz="half" idx="1"/>
          </p:nvPr>
        </p:nvPicPr>
        <p:blipFill>
          <a:blip r:embed="rId2"/>
          <a:stretch>
            <a:fillRect/>
          </a:stretch>
        </p:blipFill>
        <p:spPr>
          <a:xfrm>
            <a:off x="381280" y="1690688"/>
            <a:ext cx="5790920" cy="2960162"/>
          </a:xfrm>
          <a:prstGeom prst="rect">
            <a:avLst/>
          </a:prstGeom>
        </p:spPr>
      </p:pic>
      <p:sp>
        <p:nvSpPr>
          <p:cNvPr id="8" name="Content Placeholder 7">
            <a:extLst>
              <a:ext uri="{FF2B5EF4-FFF2-40B4-BE49-F238E27FC236}">
                <a16:creationId xmlns:a16="http://schemas.microsoft.com/office/drawing/2014/main" id="{1DFAAD44-42BD-43A8-910A-DF9437F520C1}"/>
              </a:ext>
            </a:extLst>
          </p:cNvPr>
          <p:cNvSpPr>
            <a:spLocks noGrp="1"/>
          </p:cNvSpPr>
          <p:nvPr>
            <p:ph sz="half" idx="2"/>
          </p:nvPr>
        </p:nvSpPr>
        <p:spPr>
          <a:xfrm>
            <a:off x="6477000" y="1385888"/>
            <a:ext cx="5181600" cy="5870575"/>
          </a:xfrm>
        </p:spPr>
        <p:txBody>
          <a:bodyPr/>
          <a:lstStyle/>
          <a:p>
            <a:pPr lvl="1"/>
            <a:r>
              <a:rPr lang="en-US" dirty="0"/>
              <a:t>Stable, firm, and slip-resistant surface</a:t>
            </a:r>
          </a:p>
          <a:p>
            <a:pPr lvl="1"/>
            <a:r>
              <a:rPr lang="en-US" dirty="0"/>
              <a:t>No surface openings</a:t>
            </a:r>
          </a:p>
          <a:p>
            <a:pPr lvl="1"/>
            <a:r>
              <a:rPr lang="en-US" dirty="0"/>
              <a:t>Clear width no less than 36 inches </a:t>
            </a:r>
          </a:p>
          <a:p>
            <a:pPr lvl="1"/>
            <a:r>
              <a:rPr lang="en-US" dirty="0"/>
              <a:t>Running slope in the direction of travel no greater than 1:20 (5.0%) </a:t>
            </a:r>
          </a:p>
          <a:p>
            <a:pPr lvl="1"/>
            <a:r>
              <a:rPr lang="en-US" dirty="0"/>
              <a:t>Cross slope no greater than 1:48 (2.08%) </a:t>
            </a:r>
          </a:p>
          <a:p>
            <a:pPr lvl="1"/>
            <a:r>
              <a:rPr lang="en-US" dirty="0"/>
              <a:t>No changes in level greater than ½ inch (no steps, for example) </a:t>
            </a:r>
          </a:p>
          <a:p>
            <a:pPr lvl="1"/>
            <a:r>
              <a:rPr lang="en-US" dirty="0"/>
              <a:t>No protruding or overhanging objects</a:t>
            </a:r>
          </a:p>
        </p:txBody>
      </p:sp>
    </p:spTree>
    <p:extLst>
      <p:ext uri="{BB962C8B-B14F-4D97-AF65-F5344CB8AC3E}">
        <p14:creationId xmlns:p14="http://schemas.microsoft.com/office/powerpoint/2010/main" val="413123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8234C-CA9E-4037-9D79-62CBF26AEB53}"/>
              </a:ext>
            </a:extLst>
          </p:cNvPr>
          <p:cNvSpPr>
            <a:spLocks noGrp="1"/>
          </p:cNvSpPr>
          <p:nvPr>
            <p:ph type="title"/>
          </p:nvPr>
        </p:nvSpPr>
        <p:spPr/>
        <p:txBody>
          <a:bodyPr/>
          <a:lstStyle/>
          <a:p>
            <a:pPr algn="ctr"/>
            <a:r>
              <a:rPr lang="en-US" dirty="0"/>
              <a:t>Accessible Clear Floor/Ground Space  </a:t>
            </a:r>
          </a:p>
        </p:txBody>
      </p:sp>
      <p:pic>
        <p:nvPicPr>
          <p:cNvPr id="7" name="Content Placeholder 6">
            <a:extLst>
              <a:ext uri="{FF2B5EF4-FFF2-40B4-BE49-F238E27FC236}">
                <a16:creationId xmlns:a16="http://schemas.microsoft.com/office/drawing/2014/main" id="{0A3B7613-0536-4D3C-BDD3-789FE6C5C489}"/>
              </a:ext>
            </a:extLst>
          </p:cNvPr>
          <p:cNvPicPr>
            <a:picLocks noGrp="1" noChangeAspect="1"/>
          </p:cNvPicPr>
          <p:nvPr>
            <p:ph sz="half" idx="1"/>
          </p:nvPr>
        </p:nvPicPr>
        <p:blipFill>
          <a:blip r:embed="rId2"/>
          <a:stretch>
            <a:fillRect/>
          </a:stretch>
        </p:blipFill>
        <p:spPr>
          <a:xfrm>
            <a:off x="838200" y="1797051"/>
            <a:ext cx="5181600" cy="2648694"/>
          </a:xfrm>
          <a:prstGeom prst="rect">
            <a:avLst/>
          </a:prstGeom>
        </p:spPr>
      </p:pic>
      <p:sp>
        <p:nvSpPr>
          <p:cNvPr id="8" name="Content Placeholder 7">
            <a:extLst>
              <a:ext uri="{FF2B5EF4-FFF2-40B4-BE49-F238E27FC236}">
                <a16:creationId xmlns:a16="http://schemas.microsoft.com/office/drawing/2014/main" id="{1DFAAD44-42BD-43A8-910A-DF9437F520C1}"/>
              </a:ext>
            </a:extLst>
          </p:cNvPr>
          <p:cNvSpPr>
            <a:spLocks noGrp="1"/>
          </p:cNvSpPr>
          <p:nvPr>
            <p:ph sz="half" idx="2"/>
          </p:nvPr>
        </p:nvSpPr>
        <p:spPr>
          <a:xfrm>
            <a:off x="6449377" y="1510457"/>
            <a:ext cx="5181600" cy="5870575"/>
          </a:xfrm>
        </p:spPr>
        <p:txBody>
          <a:bodyPr/>
          <a:lstStyle/>
          <a:p>
            <a:r>
              <a:rPr lang="en-US" dirty="0"/>
              <a:t>Accessible clear floor/ground space  </a:t>
            </a:r>
          </a:p>
          <a:p>
            <a:pPr lvl="1"/>
            <a:r>
              <a:rPr lang="en-US" dirty="0"/>
              <a:t>At least 30 inches by 48 inches</a:t>
            </a:r>
          </a:p>
          <a:p>
            <a:pPr lvl="1"/>
            <a:r>
              <a:rPr lang="en-US" dirty="0"/>
              <a:t>Stable, firm, and slip-resistant surface</a:t>
            </a:r>
          </a:p>
          <a:p>
            <a:pPr lvl="1"/>
            <a:r>
              <a:rPr lang="en-US" dirty="0"/>
              <a:t>No surface openings</a:t>
            </a:r>
          </a:p>
          <a:p>
            <a:pPr lvl="1"/>
            <a:r>
              <a:rPr lang="en-US" dirty="0"/>
              <a:t>Surface slopes no greater than 1:48 (2.08%) in any direction</a:t>
            </a:r>
          </a:p>
          <a:p>
            <a:pPr lvl="1"/>
            <a:r>
              <a:rPr lang="en-US" dirty="0"/>
              <a:t>No changes in level </a:t>
            </a:r>
          </a:p>
        </p:txBody>
      </p:sp>
      <p:pic>
        <p:nvPicPr>
          <p:cNvPr id="6" name="Content Placeholder 6">
            <a:extLst>
              <a:ext uri="{FF2B5EF4-FFF2-40B4-BE49-F238E27FC236}">
                <a16:creationId xmlns:a16="http://schemas.microsoft.com/office/drawing/2014/main" id="{61621F2A-BA7B-419B-BA25-EE8A34CF8A76}"/>
              </a:ext>
            </a:extLst>
          </p:cNvPr>
          <p:cNvPicPr>
            <a:picLocks noChangeAspect="1"/>
          </p:cNvPicPr>
          <p:nvPr/>
        </p:nvPicPr>
        <p:blipFill>
          <a:blip r:embed="rId3"/>
          <a:stretch>
            <a:fillRect/>
          </a:stretch>
        </p:blipFill>
        <p:spPr>
          <a:xfrm>
            <a:off x="447675" y="1279435"/>
            <a:ext cx="5648325" cy="4299130"/>
          </a:xfrm>
          <a:prstGeom prst="rect">
            <a:avLst/>
          </a:prstGeom>
        </p:spPr>
      </p:pic>
    </p:spTree>
    <p:extLst>
      <p:ext uri="{BB962C8B-B14F-4D97-AF65-F5344CB8AC3E}">
        <p14:creationId xmlns:p14="http://schemas.microsoft.com/office/powerpoint/2010/main" val="2417998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8234C-CA9E-4037-9D79-62CBF26AEB53}"/>
              </a:ext>
            </a:extLst>
          </p:cNvPr>
          <p:cNvSpPr>
            <a:spLocks noGrp="1"/>
          </p:cNvSpPr>
          <p:nvPr>
            <p:ph type="title"/>
          </p:nvPr>
        </p:nvSpPr>
        <p:spPr/>
        <p:txBody>
          <a:bodyPr/>
          <a:lstStyle/>
          <a:p>
            <a:pPr algn="ctr"/>
            <a:r>
              <a:rPr lang="en-US" dirty="0"/>
              <a:t>Accessible Opening </a:t>
            </a:r>
            <a:br>
              <a:rPr lang="en-US" dirty="0"/>
            </a:br>
            <a:r>
              <a:rPr lang="en-US" dirty="0"/>
              <a:t> </a:t>
            </a:r>
          </a:p>
        </p:txBody>
      </p:sp>
      <p:pic>
        <p:nvPicPr>
          <p:cNvPr id="7" name="Content Placeholder 6">
            <a:extLst>
              <a:ext uri="{FF2B5EF4-FFF2-40B4-BE49-F238E27FC236}">
                <a16:creationId xmlns:a16="http://schemas.microsoft.com/office/drawing/2014/main" id="{0A3B7613-0536-4D3C-BDD3-789FE6C5C489}"/>
              </a:ext>
            </a:extLst>
          </p:cNvPr>
          <p:cNvPicPr>
            <a:picLocks noGrp="1" noChangeAspect="1"/>
          </p:cNvPicPr>
          <p:nvPr>
            <p:ph sz="half" idx="1"/>
          </p:nvPr>
        </p:nvPicPr>
        <p:blipFill>
          <a:blip r:embed="rId3"/>
          <a:stretch>
            <a:fillRect/>
          </a:stretch>
        </p:blipFill>
        <p:spPr>
          <a:xfrm>
            <a:off x="838200" y="1869702"/>
            <a:ext cx="5181600" cy="2648694"/>
          </a:xfrm>
          <a:prstGeom prst="rect">
            <a:avLst/>
          </a:prstGeom>
        </p:spPr>
      </p:pic>
      <p:sp>
        <p:nvSpPr>
          <p:cNvPr id="8" name="Content Placeholder 7">
            <a:extLst>
              <a:ext uri="{FF2B5EF4-FFF2-40B4-BE49-F238E27FC236}">
                <a16:creationId xmlns:a16="http://schemas.microsoft.com/office/drawing/2014/main" id="{1DFAAD44-42BD-43A8-910A-DF9437F520C1}"/>
              </a:ext>
            </a:extLst>
          </p:cNvPr>
          <p:cNvSpPr>
            <a:spLocks noGrp="1"/>
          </p:cNvSpPr>
          <p:nvPr>
            <p:ph sz="half" idx="2"/>
          </p:nvPr>
        </p:nvSpPr>
        <p:spPr>
          <a:xfrm>
            <a:off x="6357936" y="1869702"/>
            <a:ext cx="5519103" cy="4259635"/>
          </a:xfrm>
        </p:spPr>
        <p:txBody>
          <a:bodyPr/>
          <a:lstStyle/>
          <a:p>
            <a:pPr lvl="1"/>
            <a:r>
              <a:rPr lang="en-US" dirty="0"/>
              <a:t>Handle and opening are located between 15 inches and 48 inches above the floor or ground surface for an unobstructed forward or side reach</a:t>
            </a:r>
          </a:p>
          <a:p>
            <a:pPr lvl="1"/>
            <a:r>
              <a:rPr lang="en-US" dirty="0"/>
              <a:t>Handle is operable with one hand without tight grasping, pinching, or twisting of the wrist </a:t>
            </a:r>
          </a:p>
        </p:txBody>
      </p:sp>
    </p:spTree>
    <p:extLst>
      <p:ext uri="{BB962C8B-B14F-4D97-AF65-F5344CB8AC3E}">
        <p14:creationId xmlns:p14="http://schemas.microsoft.com/office/powerpoint/2010/main" val="4287783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BC2B-0AD9-4531-94E2-8CEC7BB6B318}"/>
              </a:ext>
            </a:extLst>
          </p:cNvPr>
          <p:cNvSpPr>
            <a:spLocks noGrp="1"/>
          </p:cNvSpPr>
          <p:nvPr>
            <p:ph type="title"/>
          </p:nvPr>
        </p:nvSpPr>
        <p:spPr/>
        <p:txBody>
          <a:bodyPr/>
          <a:lstStyle/>
          <a:p>
            <a:pPr algn="ctr"/>
            <a:r>
              <a:rPr lang="en-US" dirty="0"/>
              <a:t>Reasonable Modifications </a:t>
            </a:r>
          </a:p>
        </p:txBody>
      </p:sp>
      <p:sp>
        <p:nvSpPr>
          <p:cNvPr id="5" name="Content Placeholder 4">
            <a:extLst>
              <a:ext uri="{FF2B5EF4-FFF2-40B4-BE49-F238E27FC236}">
                <a16:creationId xmlns:a16="http://schemas.microsoft.com/office/drawing/2014/main" id="{5E5EAA09-FAA4-4E69-A834-91A60721136F}"/>
              </a:ext>
            </a:extLst>
          </p:cNvPr>
          <p:cNvSpPr>
            <a:spLocks noGrp="1"/>
          </p:cNvSpPr>
          <p:nvPr>
            <p:ph idx="1"/>
          </p:nvPr>
        </p:nvSpPr>
        <p:spPr>
          <a:xfrm>
            <a:off x="838200" y="1419225"/>
            <a:ext cx="10515600" cy="4351338"/>
          </a:xfrm>
        </p:spPr>
        <p:txBody>
          <a:bodyPr/>
          <a:lstStyle/>
          <a:p>
            <a:r>
              <a:rPr lang="en-US" dirty="0"/>
              <a:t>State/local governments need to make reasonable modifications when necessary to allow people with disabilities to cast their ballot.</a:t>
            </a:r>
          </a:p>
          <a:p>
            <a:r>
              <a:rPr lang="en-US" dirty="0"/>
              <a:t>Examples: </a:t>
            </a:r>
          </a:p>
          <a:p>
            <a:pPr lvl="1"/>
            <a:r>
              <a:rPr lang="en-US" dirty="0"/>
              <a:t>Service animals </a:t>
            </a:r>
          </a:p>
          <a:p>
            <a:pPr lvl="1"/>
            <a:r>
              <a:rPr lang="en-US" dirty="0"/>
              <a:t>Transportation</a:t>
            </a:r>
          </a:p>
          <a:p>
            <a:pPr lvl="1"/>
            <a:r>
              <a:rPr lang="en-US" dirty="0"/>
              <a:t>Curbside voting </a:t>
            </a:r>
          </a:p>
          <a:p>
            <a:pPr marL="0" indent="0">
              <a:buNone/>
            </a:pPr>
            <a:endParaRPr lang="en-US" dirty="0"/>
          </a:p>
        </p:txBody>
      </p:sp>
    </p:spTree>
    <p:extLst>
      <p:ext uri="{BB962C8B-B14F-4D97-AF65-F5344CB8AC3E}">
        <p14:creationId xmlns:p14="http://schemas.microsoft.com/office/powerpoint/2010/main" val="3585522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7B8B-CF5F-4905-9CFE-9634D346657F}"/>
              </a:ext>
            </a:extLst>
          </p:cNvPr>
          <p:cNvSpPr>
            <a:spLocks noGrp="1"/>
          </p:cNvSpPr>
          <p:nvPr>
            <p:ph type="title"/>
          </p:nvPr>
        </p:nvSpPr>
        <p:spPr/>
        <p:txBody>
          <a:bodyPr/>
          <a:lstStyle/>
          <a:p>
            <a:pPr algn="ctr"/>
            <a:r>
              <a:rPr lang="en-US" dirty="0"/>
              <a:t>Curbside Voting </a:t>
            </a:r>
          </a:p>
        </p:txBody>
      </p:sp>
      <p:sp>
        <p:nvSpPr>
          <p:cNvPr id="3" name="Content Placeholder 2">
            <a:extLst>
              <a:ext uri="{FF2B5EF4-FFF2-40B4-BE49-F238E27FC236}">
                <a16:creationId xmlns:a16="http://schemas.microsoft.com/office/drawing/2014/main" id="{FE4CB0D0-C420-4D90-9613-2B74FA9BCC52}"/>
              </a:ext>
            </a:extLst>
          </p:cNvPr>
          <p:cNvSpPr>
            <a:spLocks noGrp="1"/>
          </p:cNvSpPr>
          <p:nvPr>
            <p:ph idx="1"/>
          </p:nvPr>
        </p:nvSpPr>
        <p:spPr>
          <a:xfrm>
            <a:off x="838200" y="1348105"/>
            <a:ext cx="10515600" cy="4351338"/>
          </a:xfrm>
        </p:spPr>
        <p:txBody>
          <a:bodyPr/>
          <a:lstStyle/>
          <a:p>
            <a:r>
              <a:rPr lang="en-US" dirty="0"/>
              <a:t>Allows voters with disabilities to request a ballot be brought outside of the polling place to an accessible location, such as a vehicle</a:t>
            </a:r>
          </a:p>
          <a:p>
            <a:r>
              <a:rPr lang="en-US" dirty="0"/>
              <a:t>Typically, election workers bring the voter a poll book to sign, a ballot, and any other voting materials needed to cast a ballot privately and independently</a:t>
            </a:r>
          </a:p>
          <a:p>
            <a:r>
              <a:rPr lang="en-US" dirty="0"/>
              <a:t>If a polling location is not accessible, a voter with a disability can request curbside voting as an accommodation, even if the location doesn’t generally allow it</a:t>
            </a:r>
          </a:p>
          <a:p>
            <a:endParaRPr lang="en-US" dirty="0"/>
          </a:p>
        </p:txBody>
      </p:sp>
    </p:spTree>
    <p:extLst>
      <p:ext uri="{BB962C8B-B14F-4D97-AF65-F5344CB8AC3E}">
        <p14:creationId xmlns:p14="http://schemas.microsoft.com/office/powerpoint/2010/main" val="149593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9F6360-A0C3-42A1-A00D-161B1C322854}"/>
              </a:ext>
            </a:extLst>
          </p:cNvPr>
          <p:cNvSpPr>
            <a:spLocks noGrp="1"/>
          </p:cNvSpPr>
          <p:nvPr>
            <p:ph type="title"/>
          </p:nvPr>
        </p:nvSpPr>
        <p:spPr/>
        <p:txBody>
          <a:bodyPr/>
          <a:lstStyle/>
          <a:p>
            <a:pPr algn="ctr"/>
            <a:r>
              <a:rPr lang="en-US" dirty="0"/>
              <a:t>Filing an ADA complaint with the DOJ</a:t>
            </a:r>
            <a:br>
              <a:rPr lang="en-US" dirty="0"/>
            </a:br>
            <a:endParaRPr lang="en-US" dirty="0"/>
          </a:p>
        </p:txBody>
      </p:sp>
      <p:sp>
        <p:nvSpPr>
          <p:cNvPr id="7" name="Content Placeholder 6">
            <a:extLst>
              <a:ext uri="{FF2B5EF4-FFF2-40B4-BE49-F238E27FC236}">
                <a16:creationId xmlns:a16="http://schemas.microsoft.com/office/drawing/2014/main" id="{B28EB608-2F69-47C7-AD4B-9E9B9A37C669}"/>
              </a:ext>
            </a:extLst>
          </p:cNvPr>
          <p:cNvSpPr>
            <a:spLocks noGrp="1"/>
          </p:cNvSpPr>
          <p:nvPr>
            <p:ph sz="half" idx="1"/>
          </p:nvPr>
        </p:nvSpPr>
        <p:spPr>
          <a:xfrm>
            <a:off x="452120" y="1027906"/>
            <a:ext cx="3124200" cy="4351338"/>
          </a:xfrm>
        </p:spPr>
        <p:txBody>
          <a:bodyPr/>
          <a:lstStyle/>
          <a:p>
            <a:pPr marL="514350" indent="-514350">
              <a:buAutoNum type="arabicPeriod"/>
            </a:pPr>
            <a:r>
              <a:rPr lang="en-US" dirty="0"/>
              <a:t>Online</a:t>
            </a:r>
          </a:p>
          <a:p>
            <a:pPr marL="0" indent="0">
              <a:buNone/>
            </a:pPr>
            <a:r>
              <a:rPr lang="en-US" dirty="0"/>
              <a:t>Submit a report on the Department of Justice’s Civil Rights Division website </a:t>
            </a:r>
          </a:p>
          <a:p>
            <a:pPr>
              <a:buFontTx/>
              <a:buChar char="-"/>
            </a:pPr>
            <a:r>
              <a:rPr lang="en-US" dirty="0"/>
              <a:t>Can remain anonymous </a:t>
            </a:r>
          </a:p>
          <a:p>
            <a:pPr>
              <a:buFontTx/>
              <a:buChar char="-"/>
            </a:pPr>
            <a:r>
              <a:rPr lang="en-US" dirty="0"/>
              <a:t>Contact information will only be used to respond to your submission  </a:t>
            </a:r>
          </a:p>
        </p:txBody>
      </p:sp>
      <p:sp>
        <p:nvSpPr>
          <p:cNvPr id="8" name="Content Placeholder 7">
            <a:extLst>
              <a:ext uri="{FF2B5EF4-FFF2-40B4-BE49-F238E27FC236}">
                <a16:creationId xmlns:a16="http://schemas.microsoft.com/office/drawing/2014/main" id="{F12F2544-B473-40AC-AB65-7E82E4013F46}"/>
              </a:ext>
            </a:extLst>
          </p:cNvPr>
          <p:cNvSpPr>
            <a:spLocks noGrp="1"/>
          </p:cNvSpPr>
          <p:nvPr>
            <p:ph sz="half" idx="2"/>
          </p:nvPr>
        </p:nvSpPr>
        <p:spPr>
          <a:xfrm>
            <a:off x="3768724" y="1055211"/>
            <a:ext cx="4054476" cy="4351338"/>
          </a:xfrm>
        </p:spPr>
        <p:txBody>
          <a:bodyPr/>
          <a:lstStyle/>
          <a:p>
            <a:pPr marL="0" indent="0">
              <a:buNone/>
            </a:pPr>
            <a:r>
              <a:rPr lang="en-US" dirty="0"/>
              <a:t>2. Mail</a:t>
            </a:r>
          </a:p>
          <a:p>
            <a:pPr marL="0" indent="0">
              <a:buNone/>
            </a:pPr>
            <a:r>
              <a:rPr lang="en-US" dirty="0"/>
              <a:t>Fill out and send the paper ADA Complaint Form or a letter containing the same information, to:</a:t>
            </a:r>
          </a:p>
          <a:p>
            <a:pPr marL="0" indent="0">
              <a:buNone/>
            </a:pPr>
            <a:r>
              <a:rPr lang="en-US" dirty="0"/>
              <a:t>U.S. Department of Justice</a:t>
            </a:r>
          </a:p>
          <a:p>
            <a:pPr marL="0" indent="0">
              <a:buNone/>
            </a:pPr>
            <a:r>
              <a:rPr lang="en-US" dirty="0"/>
              <a:t>Civil Rights Division</a:t>
            </a:r>
          </a:p>
          <a:p>
            <a:pPr marL="0" indent="0">
              <a:buNone/>
            </a:pPr>
            <a:r>
              <a:rPr lang="en-US" dirty="0"/>
              <a:t>950 Pennsylvania Avenue, NW</a:t>
            </a:r>
          </a:p>
          <a:p>
            <a:pPr marL="0" indent="0">
              <a:buNone/>
            </a:pPr>
            <a:r>
              <a:rPr lang="en-US" dirty="0"/>
              <a:t>Washington, DC 20530</a:t>
            </a:r>
          </a:p>
        </p:txBody>
      </p:sp>
      <p:sp>
        <p:nvSpPr>
          <p:cNvPr id="6" name="Content Placeholder 7">
            <a:extLst>
              <a:ext uri="{FF2B5EF4-FFF2-40B4-BE49-F238E27FC236}">
                <a16:creationId xmlns:a16="http://schemas.microsoft.com/office/drawing/2014/main" id="{7BA28E25-CA6D-4623-A103-83BA2A811AAF}"/>
              </a:ext>
            </a:extLst>
          </p:cNvPr>
          <p:cNvSpPr txBox="1">
            <a:spLocks/>
          </p:cNvSpPr>
          <p:nvPr/>
        </p:nvSpPr>
        <p:spPr>
          <a:xfrm>
            <a:off x="7823200" y="1094422"/>
            <a:ext cx="40544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3. DOJ Scribe</a:t>
            </a:r>
          </a:p>
          <a:p>
            <a:pPr>
              <a:buFontTx/>
              <a:buChar char="-"/>
            </a:pPr>
            <a:r>
              <a:rPr lang="en-US" dirty="0"/>
              <a:t>Unable to write </a:t>
            </a:r>
          </a:p>
          <a:p>
            <a:pPr>
              <a:buFontTx/>
              <a:buChar char="-"/>
            </a:pPr>
            <a:r>
              <a:rPr lang="en-US" dirty="0"/>
              <a:t>Unable to submit complaint online by mail or fax </a:t>
            </a:r>
          </a:p>
          <a:p>
            <a:pPr marL="0" indent="0">
              <a:buFont typeface="Arial" panose="020B0604020202020204" pitchFamily="34" charset="0"/>
              <a:buNone/>
            </a:pPr>
            <a:r>
              <a:rPr lang="en-US" dirty="0"/>
              <a:t>1-800-514-0301 (voice) or</a:t>
            </a:r>
          </a:p>
          <a:p>
            <a:pPr marL="0" indent="0">
              <a:buFont typeface="Arial" panose="020B0604020202020204" pitchFamily="34" charset="0"/>
              <a:buNone/>
            </a:pPr>
            <a:r>
              <a:rPr lang="en-US" dirty="0"/>
              <a:t>1-800-514-0383 (TTY)</a:t>
            </a:r>
          </a:p>
        </p:txBody>
      </p:sp>
    </p:spTree>
    <p:extLst>
      <p:ext uri="{BB962C8B-B14F-4D97-AF65-F5344CB8AC3E}">
        <p14:creationId xmlns:p14="http://schemas.microsoft.com/office/powerpoint/2010/main" val="1503409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3518C-DB0B-4F91-B76D-C5EA2ADB1A65}"/>
              </a:ext>
            </a:extLst>
          </p:cNvPr>
          <p:cNvSpPr>
            <a:spLocks noGrp="1"/>
          </p:cNvSpPr>
          <p:nvPr>
            <p:ph type="title"/>
          </p:nvPr>
        </p:nvSpPr>
        <p:spPr/>
        <p:txBody>
          <a:bodyPr/>
          <a:lstStyle/>
          <a:p>
            <a:pPr algn="ctr"/>
            <a:r>
              <a:rPr lang="en-US" dirty="0"/>
              <a:t>Protection &amp; Advocacy (P&amp;A) Agencies </a:t>
            </a:r>
          </a:p>
        </p:txBody>
      </p:sp>
      <p:sp>
        <p:nvSpPr>
          <p:cNvPr id="6" name="Content Placeholder 5">
            <a:extLst>
              <a:ext uri="{FF2B5EF4-FFF2-40B4-BE49-F238E27FC236}">
                <a16:creationId xmlns:a16="http://schemas.microsoft.com/office/drawing/2014/main" id="{3E73D48A-D00B-4681-9708-1B8F014CFB7F}"/>
              </a:ext>
            </a:extLst>
          </p:cNvPr>
          <p:cNvSpPr>
            <a:spLocks noGrp="1"/>
          </p:cNvSpPr>
          <p:nvPr>
            <p:ph idx="1"/>
          </p:nvPr>
        </p:nvSpPr>
        <p:spPr/>
        <p:txBody>
          <a:bodyPr/>
          <a:lstStyle/>
          <a:p>
            <a:r>
              <a:rPr lang="en-US" dirty="0"/>
              <a:t>Network created to provide legal representation and other advocacy services to all people with disabilities</a:t>
            </a:r>
          </a:p>
          <a:p>
            <a:r>
              <a:rPr lang="en-US" dirty="0"/>
              <a:t>There is a P&amp;A agency in every state and territory, the District of Columbia, and one serving the Native American community in the Four Corners Region</a:t>
            </a:r>
          </a:p>
          <a:p>
            <a:r>
              <a:rPr lang="en-US" dirty="0"/>
              <a:t>You can find the P&amp;A in your jurisdiction at: </a:t>
            </a:r>
            <a:r>
              <a:rPr lang="en-US" dirty="0">
                <a:hlinkClick r:id="rId2"/>
              </a:rPr>
              <a:t>https://www.ndrn.org/about/ndrn-member-agencies/</a:t>
            </a:r>
            <a:r>
              <a:rPr lang="en-US" dirty="0"/>
              <a:t> </a:t>
            </a:r>
          </a:p>
        </p:txBody>
      </p:sp>
    </p:spTree>
    <p:extLst>
      <p:ext uri="{BB962C8B-B14F-4D97-AF65-F5344CB8AC3E}">
        <p14:creationId xmlns:p14="http://schemas.microsoft.com/office/powerpoint/2010/main" val="54629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2808-2D03-4A01-BA02-EF72FBE84BC2}"/>
              </a:ext>
            </a:extLst>
          </p:cNvPr>
          <p:cNvSpPr>
            <a:spLocks noGrp="1"/>
          </p:cNvSpPr>
          <p:nvPr>
            <p:ph type="title"/>
          </p:nvPr>
        </p:nvSpPr>
        <p:spPr/>
        <p:txBody>
          <a:bodyPr/>
          <a:lstStyle/>
          <a:p>
            <a:pPr algn="ctr"/>
            <a:r>
              <a:rPr lang="en-US" dirty="0"/>
              <a:t>Legislative Efforts to Make Voting More Accessible </a:t>
            </a:r>
          </a:p>
        </p:txBody>
      </p:sp>
      <p:sp>
        <p:nvSpPr>
          <p:cNvPr id="5" name="Content Placeholder 4">
            <a:extLst>
              <a:ext uri="{FF2B5EF4-FFF2-40B4-BE49-F238E27FC236}">
                <a16:creationId xmlns:a16="http://schemas.microsoft.com/office/drawing/2014/main" id="{71ABA2EF-7324-4AE4-BB0F-C99F51CEC587}"/>
              </a:ext>
            </a:extLst>
          </p:cNvPr>
          <p:cNvSpPr>
            <a:spLocks noGrp="1"/>
          </p:cNvSpPr>
          <p:nvPr>
            <p:ph idx="1"/>
          </p:nvPr>
        </p:nvSpPr>
        <p:spPr/>
        <p:txBody>
          <a:bodyPr/>
          <a:lstStyle/>
          <a:p>
            <a:r>
              <a:rPr lang="en-US" sz="3200" dirty="0"/>
              <a:t>Accessible Voting Act of 2024, S. 3748</a:t>
            </a:r>
          </a:p>
          <a:p>
            <a:r>
              <a:rPr lang="en-US" sz="3200" dirty="0"/>
              <a:t>John R. Lewis Voting Rights Advancement Act of 2024, </a:t>
            </a:r>
            <a:br>
              <a:rPr lang="en-US" sz="3200" dirty="0"/>
            </a:br>
            <a:r>
              <a:rPr lang="en-US" sz="3200" dirty="0"/>
              <a:t>H.R. 14/S. 4</a:t>
            </a:r>
          </a:p>
          <a:p>
            <a:pPr marL="457200" lvl="1" indent="0">
              <a:buNone/>
            </a:pPr>
            <a:endParaRPr lang="en-US" dirty="0"/>
          </a:p>
        </p:txBody>
      </p:sp>
    </p:spTree>
    <p:extLst>
      <p:ext uri="{BB962C8B-B14F-4D97-AF65-F5344CB8AC3E}">
        <p14:creationId xmlns:p14="http://schemas.microsoft.com/office/powerpoint/2010/main" val="38007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4E036E-9F51-4BC5-8742-07F0D5E75D4F}"/>
              </a:ext>
            </a:extLst>
          </p:cNvPr>
          <p:cNvSpPr>
            <a:spLocks noGrp="1"/>
          </p:cNvSpPr>
          <p:nvPr>
            <p:ph type="title"/>
          </p:nvPr>
        </p:nvSpPr>
        <p:spPr>
          <a:xfrm>
            <a:off x="838200" y="2591117"/>
            <a:ext cx="10515600" cy="1325563"/>
          </a:xfrm>
        </p:spPr>
        <p:txBody>
          <a:bodyPr/>
          <a:lstStyle/>
          <a:p>
            <a:pPr algn="ctr"/>
            <a:r>
              <a:rPr lang="en-US" dirty="0"/>
              <a:t>Questions? </a:t>
            </a:r>
            <a:br>
              <a:rPr lang="en-US" dirty="0"/>
            </a:br>
            <a:br>
              <a:rPr lang="en-US" dirty="0"/>
            </a:br>
            <a:r>
              <a:rPr lang="en-US" sz="3200" dirty="0"/>
              <a:t>Anthonya James</a:t>
            </a:r>
            <a:br>
              <a:rPr lang="en-US" sz="3200" dirty="0"/>
            </a:br>
            <a:r>
              <a:rPr lang="en-US" sz="3200" dirty="0"/>
              <a:t>Advocacy Attorney</a:t>
            </a:r>
            <a:br>
              <a:rPr lang="en-US" sz="3200" dirty="0"/>
            </a:br>
            <a:r>
              <a:rPr lang="en-US" sz="3200" dirty="0">
                <a:hlinkClick r:id="rId2"/>
              </a:rPr>
              <a:t>AnthonyaJ@PVA.org</a:t>
            </a:r>
            <a:r>
              <a:rPr lang="en-US" sz="3200" dirty="0"/>
              <a:t> </a:t>
            </a:r>
            <a:endParaRPr lang="en-US" dirty="0"/>
          </a:p>
        </p:txBody>
      </p:sp>
    </p:spTree>
    <p:extLst>
      <p:ext uri="{BB962C8B-B14F-4D97-AF65-F5344CB8AC3E}">
        <p14:creationId xmlns:p14="http://schemas.microsoft.com/office/powerpoint/2010/main" val="3342071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A79D-6C94-41A4-AA6C-D738F4F7BBA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974C44C-4CBB-4AEC-8DB2-85CEBE1B6E3C}"/>
              </a:ext>
            </a:extLst>
          </p:cNvPr>
          <p:cNvSpPr>
            <a:spLocks noGrp="1"/>
          </p:cNvSpPr>
          <p:nvPr>
            <p:ph sz="half" idx="1"/>
          </p:nvPr>
        </p:nvSpPr>
        <p:spPr/>
        <p:txBody>
          <a:bodyPr/>
          <a:lstStyle/>
          <a:p>
            <a:r>
              <a:rPr lang="en-US" dirty="0">
                <a:hlinkClick r:id="rId2"/>
              </a:rPr>
              <a:t>Americans with Disabilities Act - Voting and Polling Places</a:t>
            </a:r>
            <a:r>
              <a:rPr lang="en-US" dirty="0"/>
              <a:t> </a:t>
            </a:r>
          </a:p>
          <a:p>
            <a:r>
              <a:rPr lang="en-US" dirty="0">
                <a:hlinkClick r:id="rId3"/>
              </a:rPr>
              <a:t>Federal Laws Protecting the Rights of Voters with Disabilities </a:t>
            </a:r>
            <a:endParaRPr lang="en-US" dirty="0"/>
          </a:p>
          <a:p>
            <a:r>
              <a:rPr lang="en-US" dirty="0">
                <a:hlinkClick r:id="rId4"/>
              </a:rPr>
              <a:t>State-specific Resources Guide for Voters with Disabilities</a:t>
            </a:r>
            <a:endParaRPr lang="en-US" dirty="0"/>
          </a:p>
          <a:p>
            <a:r>
              <a:rPr lang="en-US" dirty="0">
                <a:hlinkClick r:id="rId5"/>
              </a:rPr>
              <a:t>Brennan Center - Voting Laws Roundup: 2023 in Review</a:t>
            </a:r>
            <a:r>
              <a:rPr lang="en-US" dirty="0"/>
              <a:t> </a:t>
            </a:r>
          </a:p>
          <a:p>
            <a:endParaRPr lang="en-US" dirty="0"/>
          </a:p>
        </p:txBody>
      </p:sp>
      <p:sp>
        <p:nvSpPr>
          <p:cNvPr id="4" name="Content Placeholder 3">
            <a:extLst>
              <a:ext uri="{FF2B5EF4-FFF2-40B4-BE49-F238E27FC236}">
                <a16:creationId xmlns:a16="http://schemas.microsoft.com/office/drawing/2014/main" id="{F768C176-5C42-4236-B5F5-9A2B66F8DC29}"/>
              </a:ext>
            </a:extLst>
          </p:cNvPr>
          <p:cNvSpPr>
            <a:spLocks noGrp="1"/>
          </p:cNvSpPr>
          <p:nvPr>
            <p:ph sz="half" idx="2"/>
          </p:nvPr>
        </p:nvSpPr>
        <p:spPr/>
        <p:txBody>
          <a:bodyPr/>
          <a:lstStyle/>
          <a:p>
            <a:r>
              <a:rPr lang="en-US" dirty="0">
                <a:hlinkClick r:id="rId6"/>
              </a:rPr>
              <a:t>Veteran's Affairs "How Veterans Can Register </a:t>
            </a:r>
            <a:r>
              <a:rPr lang="en-US">
                <a:hlinkClick r:id="rId6"/>
              </a:rPr>
              <a:t>to Vote</a:t>
            </a:r>
            <a:r>
              <a:rPr lang="en-US"/>
              <a:t> </a:t>
            </a:r>
            <a:endParaRPr lang="en-US" dirty="0"/>
          </a:p>
          <a:p>
            <a:r>
              <a:rPr lang="en-US" dirty="0">
                <a:hlinkClick r:id="rId7"/>
              </a:rPr>
              <a:t>Election Assistance Commission Fact Sheet</a:t>
            </a:r>
            <a:r>
              <a:rPr lang="en-US" dirty="0"/>
              <a:t> </a:t>
            </a:r>
          </a:p>
          <a:p>
            <a:r>
              <a:rPr lang="en-US" dirty="0">
                <a:hlinkClick r:id="rId8"/>
              </a:rPr>
              <a:t>Election Assistance Commission - Voting Accessibility </a:t>
            </a:r>
            <a:r>
              <a:rPr lang="en-US" dirty="0"/>
              <a:t> </a:t>
            </a:r>
          </a:p>
          <a:p>
            <a:r>
              <a:rPr lang="en-US" dirty="0">
                <a:hlinkClick r:id="rId9"/>
              </a:rPr>
              <a:t>Election Assistance Commission - Accessible Voter Registration</a:t>
            </a:r>
            <a:r>
              <a:rPr lang="en-US" dirty="0"/>
              <a:t> </a:t>
            </a:r>
          </a:p>
          <a:p>
            <a:endParaRPr lang="en-US" dirty="0"/>
          </a:p>
        </p:txBody>
      </p:sp>
    </p:spTree>
    <p:extLst>
      <p:ext uri="{BB962C8B-B14F-4D97-AF65-F5344CB8AC3E}">
        <p14:creationId xmlns:p14="http://schemas.microsoft.com/office/powerpoint/2010/main" val="240077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2386-76E4-486A-B490-66D59E844C04}"/>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B63C83F5-32EE-4683-85C8-6D9FC960BD12}"/>
              </a:ext>
            </a:extLst>
          </p:cNvPr>
          <p:cNvSpPr>
            <a:spLocks noGrp="1"/>
          </p:cNvSpPr>
          <p:nvPr>
            <p:ph idx="1"/>
          </p:nvPr>
        </p:nvSpPr>
        <p:spPr>
          <a:xfrm>
            <a:off x="297180" y="1107440"/>
            <a:ext cx="11597640" cy="4466749"/>
          </a:xfrm>
        </p:spPr>
        <p:txBody>
          <a:bodyPr/>
          <a:lstStyle/>
          <a:p>
            <a:r>
              <a:rPr lang="en-US" dirty="0"/>
              <a:t>Welcome and Introductions</a:t>
            </a:r>
          </a:p>
          <a:p>
            <a:r>
              <a:rPr lang="en-US" dirty="0"/>
              <a:t>People with Disabilities and Voting </a:t>
            </a:r>
          </a:p>
          <a:p>
            <a:r>
              <a:rPr lang="en-US" dirty="0"/>
              <a:t>Federal Laws Protecting the Rights of Voters with Disabilities </a:t>
            </a:r>
          </a:p>
          <a:p>
            <a:r>
              <a:rPr lang="en-US" dirty="0"/>
              <a:t>The Voting Process </a:t>
            </a:r>
          </a:p>
          <a:p>
            <a:r>
              <a:rPr lang="en-US" dirty="0"/>
              <a:t>Filing Disability-Related Complaints </a:t>
            </a:r>
          </a:p>
          <a:p>
            <a:r>
              <a:rPr lang="en-US" dirty="0"/>
              <a:t>Resources </a:t>
            </a:r>
          </a:p>
          <a:p>
            <a:r>
              <a:rPr lang="en-US" dirty="0"/>
              <a:t>Q&amp;A</a:t>
            </a:r>
          </a:p>
          <a:p>
            <a:pPr lvl="1"/>
            <a:r>
              <a:rPr lang="en-US" sz="2800" dirty="0"/>
              <a:t>Moderated by Lisa Elijah, Grassroots Advocacy Manager, PVA</a:t>
            </a:r>
          </a:p>
        </p:txBody>
      </p:sp>
    </p:spTree>
    <p:extLst>
      <p:ext uri="{BB962C8B-B14F-4D97-AF65-F5344CB8AC3E}">
        <p14:creationId xmlns:p14="http://schemas.microsoft.com/office/powerpoint/2010/main" val="143273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D365-A04E-456A-9C52-69E198809FBB}"/>
              </a:ext>
            </a:extLst>
          </p:cNvPr>
          <p:cNvSpPr>
            <a:spLocks noGrp="1"/>
          </p:cNvSpPr>
          <p:nvPr>
            <p:ph type="title"/>
          </p:nvPr>
        </p:nvSpPr>
        <p:spPr/>
        <p:txBody>
          <a:bodyPr/>
          <a:lstStyle/>
          <a:p>
            <a:pPr algn="ctr"/>
            <a:r>
              <a:rPr lang="en-US" dirty="0"/>
              <a:t>People with Disabilities and Voting </a:t>
            </a:r>
          </a:p>
        </p:txBody>
      </p:sp>
      <p:sp>
        <p:nvSpPr>
          <p:cNvPr id="3" name="Content Placeholder 2">
            <a:extLst>
              <a:ext uri="{FF2B5EF4-FFF2-40B4-BE49-F238E27FC236}">
                <a16:creationId xmlns:a16="http://schemas.microsoft.com/office/drawing/2014/main" id="{3891299A-C937-458F-A272-282C4CD28993}"/>
              </a:ext>
            </a:extLst>
          </p:cNvPr>
          <p:cNvSpPr>
            <a:spLocks noGrp="1"/>
          </p:cNvSpPr>
          <p:nvPr>
            <p:ph idx="1"/>
          </p:nvPr>
        </p:nvSpPr>
        <p:spPr>
          <a:xfrm>
            <a:off x="838200" y="1690688"/>
            <a:ext cx="10820400" cy="4075590"/>
          </a:xfrm>
        </p:spPr>
        <p:txBody>
          <a:bodyPr/>
          <a:lstStyle/>
          <a:p>
            <a:r>
              <a:rPr lang="en-US" dirty="0"/>
              <a:t>Individuals with disabilities voted at a 7% lower rate than people without disabilities in the November 2020 elections </a:t>
            </a:r>
          </a:p>
          <a:p>
            <a:endParaRPr lang="en-US" dirty="0"/>
          </a:p>
          <a:p>
            <a:r>
              <a:rPr lang="en-US" dirty="0"/>
              <a:t>More than 11% - nearly 2 million people with disabilities – said they faced difficulties voting </a:t>
            </a:r>
          </a:p>
          <a:p>
            <a:pPr marL="0" indent="0">
              <a:buNone/>
            </a:pPr>
            <a:endParaRPr lang="en-US" dirty="0"/>
          </a:p>
          <a:p>
            <a:r>
              <a:rPr lang="en-US" dirty="0"/>
              <a:t>Most common barriers - steep ramps, lack of signs for accessible paths to the building, gravel parking lots or lack of parking options</a:t>
            </a:r>
          </a:p>
          <a:p>
            <a:endParaRPr lang="en-US" dirty="0"/>
          </a:p>
          <a:p>
            <a:endParaRPr lang="en-US" dirty="0"/>
          </a:p>
        </p:txBody>
      </p:sp>
    </p:spTree>
    <p:extLst>
      <p:ext uri="{BB962C8B-B14F-4D97-AF65-F5344CB8AC3E}">
        <p14:creationId xmlns:p14="http://schemas.microsoft.com/office/powerpoint/2010/main" val="418539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0F6D36-E73B-442B-8C34-52E1B671D77E}"/>
              </a:ext>
            </a:extLst>
          </p:cNvPr>
          <p:cNvSpPr>
            <a:spLocks noGrp="1"/>
          </p:cNvSpPr>
          <p:nvPr>
            <p:ph type="title"/>
          </p:nvPr>
        </p:nvSpPr>
        <p:spPr>
          <a:xfrm>
            <a:off x="746760" y="2173922"/>
            <a:ext cx="10515600" cy="1325563"/>
          </a:xfrm>
        </p:spPr>
        <p:txBody>
          <a:bodyPr/>
          <a:lstStyle/>
          <a:p>
            <a:pPr algn="ctr"/>
            <a:r>
              <a:rPr lang="en-US" dirty="0"/>
              <a:t>Federal Laws Protecting the Rights of </a:t>
            </a:r>
            <a:br>
              <a:rPr lang="en-US" dirty="0"/>
            </a:br>
            <a:r>
              <a:rPr lang="en-US" dirty="0"/>
              <a:t>Voters with Disabilities </a:t>
            </a:r>
            <a:br>
              <a:rPr lang="en-US" dirty="0"/>
            </a:br>
            <a:endParaRPr lang="en-US" dirty="0"/>
          </a:p>
        </p:txBody>
      </p:sp>
    </p:spTree>
    <p:extLst>
      <p:ext uri="{BB962C8B-B14F-4D97-AF65-F5344CB8AC3E}">
        <p14:creationId xmlns:p14="http://schemas.microsoft.com/office/powerpoint/2010/main" val="401940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BFBC-82E3-4318-A926-9B5F4F9C6C20}"/>
              </a:ext>
            </a:extLst>
          </p:cNvPr>
          <p:cNvSpPr>
            <a:spLocks noGrp="1"/>
          </p:cNvSpPr>
          <p:nvPr>
            <p:ph type="title"/>
          </p:nvPr>
        </p:nvSpPr>
        <p:spPr/>
        <p:txBody>
          <a:bodyPr/>
          <a:lstStyle/>
          <a:p>
            <a:pPr algn="ctr"/>
            <a:r>
              <a:rPr lang="en-US" dirty="0"/>
              <a:t>Federal Laws Protecting the Rights of Voters with Disabilities </a:t>
            </a:r>
          </a:p>
        </p:txBody>
      </p:sp>
      <p:sp>
        <p:nvSpPr>
          <p:cNvPr id="3" name="Content Placeholder 2">
            <a:extLst>
              <a:ext uri="{FF2B5EF4-FFF2-40B4-BE49-F238E27FC236}">
                <a16:creationId xmlns:a16="http://schemas.microsoft.com/office/drawing/2014/main" id="{824222C0-5AFC-42A6-9CEB-2E99B0E1732A}"/>
              </a:ext>
            </a:extLst>
          </p:cNvPr>
          <p:cNvSpPr>
            <a:spLocks noGrp="1"/>
          </p:cNvSpPr>
          <p:nvPr>
            <p:ph idx="1"/>
          </p:nvPr>
        </p:nvSpPr>
        <p:spPr>
          <a:xfrm>
            <a:off x="838200" y="1717993"/>
            <a:ext cx="10515600" cy="4351338"/>
          </a:xfrm>
        </p:spPr>
        <p:txBody>
          <a:bodyPr/>
          <a:lstStyle/>
          <a:p>
            <a:endParaRPr lang="en-US" dirty="0"/>
          </a:p>
          <a:p>
            <a:r>
              <a:rPr lang="en-US" dirty="0"/>
              <a:t>The Voting Rights Act of 1965 (VRA)</a:t>
            </a:r>
          </a:p>
          <a:p>
            <a:r>
              <a:rPr lang="en-US" dirty="0"/>
              <a:t>The Americans with Disabilities Act (ADA)</a:t>
            </a:r>
          </a:p>
          <a:p>
            <a:r>
              <a:rPr lang="en-US" dirty="0"/>
              <a:t>The National Voter Registration Act of 1993 (NVRA)</a:t>
            </a:r>
          </a:p>
          <a:p>
            <a:r>
              <a:rPr lang="en-US" dirty="0"/>
              <a:t>The Voting Accessibility for the Elderly and Handicapped Act of 1984 (VAEHA)</a:t>
            </a:r>
          </a:p>
          <a:p>
            <a:r>
              <a:rPr lang="en-US" dirty="0"/>
              <a:t>The Help America Vote Act of 2002 (HAVA)</a:t>
            </a:r>
          </a:p>
        </p:txBody>
      </p:sp>
    </p:spTree>
    <p:extLst>
      <p:ext uri="{BB962C8B-B14F-4D97-AF65-F5344CB8AC3E}">
        <p14:creationId xmlns:p14="http://schemas.microsoft.com/office/powerpoint/2010/main" val="90247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2411-3DE5-48DA-98EE-B250BD6B940F}"/>
              </a:ext>
            </a:extLst>
          </p:cNvPr>
          <p:cNvSpPr>
            <a:spLocks noGrp="1"/>
          </p:cNvSpPr>
          <p:nvPr>
            <p:ph type="title"/>
          </p:nvPr>
        </p:nvSpPr>
        <p:spPr/>
        <p:txBody>
          <a:bodyPr/>
          <a:lstStyle/>
          <a:p>
            <a:pPr algn="ctr"/>
            <a:r>
              <a:rPr lang="en-US" dirty="0"/>
              <a:t>Americans with Disabilities Act (ADA) </a:t>
            </a:r>
            <a:br>
              <a:rPr lang="en-US" dirty="0"/>
            </a:br>
            <a:br>
              <a:rPr lang="en-US" dirty="0"/>
            </a:br>
            <a:endParaRPr lang="en-US" dirty="0"/>
          </a:p>
        </p:txBody>
      </p:sp>
      <p:sp>
        <p:nvSpPr>
          <p:cNvPr id="3" name="Content Placeholder 2">
            <a:extLst>
              <a:ext uri="{FF2B5EF4-FFF2-40B4-BE49-F238E27FC236}">
                <a16:creationId xmlns:a16="http://schemas.microsoft.com/office/drawing/2014/main" id="{1AE1086E-48B0-4990-98A7-21B539ADA1EC}"/>
              </a:ext>
            </a:extLst>
          </p:cNvPr>
          <p:cNvSpPr>
            <a:spLocks noGrp="1"/>
          </p:cNvSpPr>
          <p:nvPr>
            <p:ph idx="1"/>
          </p:nvPr>
        </p:nvSpPr>
        <p:spPr>
          <a:xfrm>
            <a:off x="543560" y="1253331"/>
            <a:ext cx="10515600" cy="4351338"/>
          </a:xfrm>
        </p:spPr>
        <p:txBody>
          <a:bodyPr/>
          <a:lstStyle/>
          <a:p>
            <a:pPr marL="0" indent="0">
              <a:buNone/>
            </a:pPr>
            <a:r>
              <a:rPr lang="en-US" dirty="0"/>
              <a:t>The ADA is a civil rights law passed in 1990 that prohibits discrimination against individuals with disabilities in all areas of public life </a:t>
            </a:r>
          </a:p>
          <a:p>
            <a:pPr marL="0" indent="0">
              <a:lnSpc>
                <a:spcPct val="100000"/>
              </a:lnSpc>
              <a:buNone/>
            </a:pPr>
            <a:r>
              <a:rPr lang="en-US" dirty="0"/>
              <a:t>Title I: Employment </a:t>
            </a:r>
          </a:p>
          <a:p>
            <a:pPr marL="0" indent="0">
              <a:lnSpc>
                <a:spcPct val="100000"/>
              </a:lnSpc>
              <a:buNone/>
            </a:pPr>
            <a:r>
              <a:rPr lang="en-US" dirty="0"/>
              <a:t>Title II: State and Local Governments </a:t>
            </a:r>
          </a:p>
          <a:p>
            <a:pPr marL="0" indent="0">
              <a:lnSpc>
                <a:spcPct val="100000"/>
              </a:lnSpc>
              <a:buNone/>
            </a:pPr>
            <a:r>
              <a:rPr lang="en-US" dirty="0"/>
              <a:t>Title III: Public Accommodations </a:t>
            </a:r>
          </a:p>
          <a:p>
            <a:pPr marL="0" indent="0">
              <a:lnSpc>
                <a:spcPct val="100000"/>
              </a:lnSpc>
              <a:buNone/>
            </a:pPr>
            <a:r>
              <a:rPr lang="en-US" dirty="0"/>
              <a:t>Title IV: Telecommunications</a:t>
            </a:r>
          </a:p>
          <a:p>
            <a:pPr marL="0" indent="0">
              <a:lnSpc>
                <a:spcPct val="100000"/>
              </a:lnSpc>
              <a:buNone/>
            </a:pPr>
            <a:r>
              <a:rPr lang="en-US" dirty="0"/>
              <a:t>Title V: Miscellaneous </a:t>
            </a:r>
          </a:p>
          <a:p>
            <a:pPr marL="0" indent="0">
              <a:lnSpc>
                <a:spcPct val="100000"/>
              </a:lnSpc>
              <a:buNone/>
            </a:pPr>
            <a:endParaRPr lang="en-US" dirty="0"/>
          </a:p>
          <a:p>
            <a:pPr marL="0" indent="0">
              <a:buNone/>
            </a:pPr>
            <a:endParaRPr lang="en-US" dirty="0"/>
          </a:p>
        </p:txBody>
      </p:sp>
    </p:spTree>
    <p:extLst>
      <p:ext uri="{BB962C8B-B14F-4D97-AF65-F5344CB8AC3E}">
        <p14:creationId xmlns:p14="http://schemas.microsoft.com/office/powerpoint/2010/main" val="61809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2411-3DE5-48DA-98EE-B250BD6B940F}"/>
              </a:ext>
            </a:extLst>
          </p:cNvPr>
          <p:cNvSpPr>
            <a:spLocks noGrp="1"/>
          </p:cNvSpPr>
          <p:nvPr>
            <p:ph type="title"/>
          </p:nvPr>
        </p:nvSpPr>
        <p:spPr/>
        <p:txBody>
          <a:bodyPr/>
          <a:lstStyle/>
          <a:p>
            <a:pPr algn="ctr"/>
            <a:r>
              <a:rPr lang="en-US" dirty="0"/>
              <a:t>Title II of the ADA </a:t>
            </a:r>
            <a:br>
              <a:rPr lang="en-US" dirty="0"/>
            </a:br>
            <a:br>
              <a:rPr lang="en-US" dirty="0"/>
            </a:br>
            <a:endParaRPr lang="en-US" dirty="0"/>
          </a:p>
        </p:txBody>
      </p:sp>
      <p:sp>
        <p:nvSpPr>
          <p:cNvPr id="3" name="Content Placeholder 2">
            <a:extLst>
              <a:ext uri="{FF2B5EF4-FFF2-40B4-BE49-F238E27FC236}">
                <a16:creationId xmlns:a16="http://schemas.microsoft.com/office/drawing/2014/main" id="{1AE1086E-48B0-4990-98A7-21B539ADA1EC}"/>
              </a:ext>
            </a:extLst>
          </p:cNvPr>
          <p:cNvSpPr>
            <a:spLocks noGrp="1"/>
          </p:cNvSpPr>
          <p:nvPr>
            <p:ph idx="1"/>
          </p:nvPr>
        </p:nvSpPr>
        <p:spPr>
          <a:xfrm>
            <a:off x="543560" y="1253331"/>
            <a:ext cx="10515600" cy="4351338"/>
          </a:xfrm>
        </p:spPr>
        <p:txBody>
          <a:bodyPr/>
          <a:lstStyle/>
          <a:p>
            <a:pPr marL="0" indent="0">
              <a:lnSpc>
                <a:spcPct val="100000"/>
              </a:lnSpc>
              <a:buNone/>
            </a:pPr>
            <a:endParaRPr lang="en-US" dirty="0"/>
          </a:p>
          <a:p>
            <a:pPr marL="0" indent="0">
              <a:buNone/>
            </a:pPr>
            <a:r>
              <a:rPr lang="en-US" dirty="0"/>
              <a:t>Title II of the ADA requires state and local governments (“public entities”) to ensure that people with disabilities have a full and equal opportunity to vote. The ADA’s provisions apply to all aspects of voting, including voter registration, site selection, and the casting of ballots, whether on Election Day or during an early voting process.</a:t>
            </a:r>
          </a:p>
          <a:p>
            <a:pPr marL="0" indent="0">
              <a:buNone/>
            </a:pPr>
            <a:endParaRPr lang="en-US" dirty="0"/>
          </a:p>
        </p:txBody>
      </p:sp>
    </p:spTree>
    <p:extLst>
      <p:ext uri="{BB962C8B-B14F-4D97-AF65-F5344CB8AC3E}">
        <p14:creationId xmlns:p14="http://schemas.microsoft.com/office/powerpoint/2010/main" val="861597604"/>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37256</TotalTime>
  <Words>2756</Words>
  <Application>Microsoft Office PowerPoint</Application>
  <PresentationFormat>Widescreen</PresentationFormat>
  <Paragraphs>225</Paragraphs>
  <Slides>39</Slides>
  <Notes>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39</vt:i4>
      </vt:variant>
    </vt:vector>
  </HeadingPairs>
  <TitlesOfParts>
    <vt:vector size="51" baseType="lpstr">
      <vt:lpstr>Arial</vt:lpstr>
      <vt:lpstr>Calibri</vt:lpstr>
      <vt:lpstr>Calibri Light</vt:lpstr>
      <vt:lpstr>DIN Black</vt:lpstr>
      <vt:lpstr>DINOT-Bold</vt:lpstr>
      <vt:lpstr>6_Office Theme</vt:lpstr>
      <vt:lpstr>10_Office Theme</vt:lpstr>
      <vt:lpstr>8_Office Theme</vt:lpstr>
      <vt:lpstr>7_Office Theme</vt:lpstr>
      <vt:lpstr>9_Office Theme</vt:lpstr>
      <vt:lpstr>2_Office Theme</vt:lpstr>
      <vt:lpstr>4_Office Theme</vt:lpstr>
      <vt:lpstr>PowerPoint Presentation</vt:lpstr>
      <vt:lpstr>Webinar Process</vt:lpstr>
      <vt:lpstr>Introductions</vt:lpstr>
      <vt:lpstr>Agenda</vt:lpstr>
      <vt:lpstr>People with Disabilities and Voting </vt:lpstr>
      <vt:lpstr>Federal Laws Protecting the Rights of  Voters with Disabilities  </vt:lpstr>
      <vt:lpstr>Federal Laws Protecting the Rights of Voters with Disabilities </vt:lpstr>
      <vt:lpstr>Americans with Disabilities Act (ADA)   </vt:lpstr>
      <vt:lpstr>Title II of the ADA   </vt:lpstr>
      <vt:lpstr>National Voter Registration Act of 1998 (NVRA)</vt:lpstr>
      <vt:lpstr>NVRA in Action in the VA </vt:lpstr>
      <vt:lpstr>Voting Accessibility for the Elderly and Handicapped Act (VAEHA)</vt:lpstr>
      <vt:lpstr>Help America Vote Act of 2002 (HAVA)</vt:lpstr>
      <vt:lpstr>The Voting Process </vt:lpstr>
      <vt:lpstr>Voter Registration </vt:lpstr>
      <vt:lpstr>Absentee Voting </vt:lpstr>
      <vt:lpstr>Absentee Voting in the News </vt:lpstr>
      <vt:lpstr>Voter ID Laws </vt:lpstr>
      <vt:lpstr>In-Person Voting </vt:lpstr>
      <vt:lpstr>Accessible Voting Systems and  Effective Communication </vt:lpstr>
      <vt:lpstr>Parking </vt:lpstr>
      <vt:lpstr>Passenger Drop-off/Passenger Loading Zone  Locations </vt:lpstr>
      <vt:lpstr>Accessible Routes (Interior and Exterior)</vt:lpstr>
      <vt:lpstr>Ramps </vt:lpstr>
      <vt:lpstr>Building Entrance </vt:lpstr>
      <vt:lpstr>Lifts and Elevators </vt:lpstr>
      <vt:lpstr>Voting Area</vt:lpstr>
      <vt:lpstr>Temporary Remedies </vt:lpstr>
      <vt:lpstr>Ballot Drop Boxes </vt:lpstr>
      <vt:lpstr>Accessible Route</vt:lpstr>
      <vt:lpstr>Accessible Clear Floor/Ground Space  </vt:lpstr>
      <vt:lpstr>Accessible Opening   </vt:lpstr>
      <vt:lpstr>Reasonable Modifications </vt:lpstr>
      <vt:lpstr>Curbside Voting </vt:lpstr>
      <vt:lpstr>Filing an ADA complaint with the DOJ </vt:lpstr>
      <vt:lpstr>Protection &amp; Advocacy (P&amp;A) Agencies </vt:lpstr>
      <vt:lpstr>Legislative Efforts to Make Voting More Accessible </vt:lpstr>
      <vt:lpstr>Questions?   Anthonya James Advocacy Attorney AnthonyaJ@PVA.org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Franklin</dc:creator>
  <cp:lastModifiedBy>Lisa Elijah</cp:lastModifiedBy>
  <cp:revision>134</cp:revision>
  <dcterms:created xsi:type="dcterms:W3CDTF">2021-02-12T16:07:19Z</dcterms:created>
  <dcterms:modified xsi:type="dcterms:W3CDTF">2024-03-21T13:57:41Z</dcterms:modified>
</cp:coreProperties>
</file>