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68" r:id="rId2"/>
    <p:sldMasterId id="2147483744" r:id="rId3"/>
    <p:sldMasterId id="2147483732" r:id="rId4"/>
    <p:sldMasterId id="2147483756" r:id="rId5"/>
    <p:sldMasterId id="2147483672" r:id="rId6"/>
    <p:sldMasterId id="2147483696" r:id="rId7"/>
  </p:sldMasterIdLst>
  <p:notesMasterIdLst>
    <p:notesMasterId r:id="rId25"/>
  </p:notesMasterIdLst>
  <p:sldIdLst>
    <p:sldId id="257" r:id="rId8"/>
    <p:sldId id="264" r:id="rId9"/>
    <p:sldId id="265" r:id="rId10"/>
    <p:sldId id="284" r:id="rId11"/>
    <p:sldId id="262" r:id="rId12"/>
    <p:sldId id="285" r:id="rId13"/>
    <p:sldId id="256" r:id="rId14"/>
    <p:sldId id="286" r:id="rId15"/>
    <p:sldId id="273" r:id="rId16"/>
    <p:sldId id="270" r:id="rId17"/>
    <p:sldId id="271" r:id="rId18"/>
    <p:sldId id="261" r:id="rId19"/>
    <p:sldId id="287" r:id="rId20"/>
    <p:sldId id="288" r:id="rId21"/>
    <p:sldId id="266" r:id="rId22"/>
    <p:sldId id="268" r:id="rId23"/>
    <p:sldId id="2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FE90E3-FEC3-92FE-BF86-8ECE34B238B4}" name="Heather Ansley" initials="HA" userId="oQJ0S/cUJbgmh/hlgqe8HSOpBsM6X30FVsvSbxdMqsc="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2A2D"/>
    <a:srgbClr val="233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6374" autoAdjust="0"/>
  </p:normalViewPr>
  <p:slideViewPr>
    <p:cSldViewPr snapToGrid="0" snapToObjects="1">
      <p:cViewPr varScale="1">
        <p:scale>
          <a:sx n="69" d="100"/>
          <a:sy n="69" d="100"/>
        </p:scale>
        <p:origin x="32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7"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BE209-6E3E-214C-A55B-1AB018C560B6}"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C0095-D728-7F4A-9428-35B014D2902E}" type="slidenum">
              <a:rPr lang="en-US" smtClean="0"/>
              <a:t>‹#›</a:t>
            </a:fld>
            <a:endParaRPr lang="en-US"/>
          </a:p>
        </p:txBody>
      </p:sp>
    </p:spTree>
    <p:extLst>
      <p:ext uri="{BB962C8B-B14F-4D97-AF65-F5344CB8AC3E}">
        <p14:creationId xmlns:p14="http://schemas.microsoft.com/office/powerpoint/2010/main" val="2352984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afternoon everyone! Thank you for joining us for todays webinar on preparing to advocate during PVA’s Annual Testimony. Let’s dive right in!</a:t>
            </a:r>
          </a:p>
        </p:txBody>
      </p:sp>
      <p:sp>
        <p:nvSpPr>
          <p:cNvPr id="4" name="Slide Number Placeholder 3"/>
          <p:cNvSpPr>
            <a:spLocks noGrp="1"/>
          </p:cNvSpPr>
          <p:nvPr>
            <p:ph type="sldNum" sz="quarter" idx="5"/>
          </p:nvPr>
        </p:nvSpPr>
        <p:spPr/>
        <p:txBody>
          <a:bodyPr/>
          <a:lstStyle/>
          <a:p>
            <a:fld id="{E31C0095-D728-7F4A-9428-35B014D2902E}" type="slidenum">
              <a:rPr lang="en-US" smtClean="0"/>
              <a:t>1</a:t>
            </a:fld>
            <a:endParaRPr lang="en-US"/>
          </a:p>
        </p:txBody>
      </p:sp>
    </p:spTree>
    <p:extLst>
      <p:ext uri="{BB962C8B-B14F-4D97-AF65-F5344CB8AC3E}">
        <p14:creationId xmlns:p14="http://schemas.microsoft.com/office/powerpoint/2010/main" val="321101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Short notes about todays webinar. The webinar will be recorded and available for viewing on PVA.org. Closed Captioning is available. Please click the CC button in the meeting controls bar at the bottom of your screen to turn it on. If you have a question, please type it into the Q&amp;A box. Questions will be answered at the end of the program.</a:t>
            </a:r>
          </a:p>
        </p:txBody>
      </p:sp>
      <p:sp>
        <p:nvSpPr>
          <p:cNvPr id="4" name="Slide Number Placeholder 3"/>
          <p:cNvSpPr>
            <a:spLocks noGrp="1"/>
          </p:cNvSpPr>
          <p:nvPr>
            <p:ph type="sldNum" sz="quarter" idx="5"/>
          </p:nvPr>
        </p:nvSpPr>
        <p:spPr/>
        <p:txBody>
          <a:bodyPr/>
          <a:lstStyle/>
          <a:p>
            <a:fld id="{E31C0095-D728-7F4A-9428-35B014D2902E}" type="slidenum">
              <a:rPr lang="en-US" smtClean="0"/>
              <a:t>2</a:t>
            </a:fld>
            <a:endParaRPr lang="en-US"/>
          </a:p>
        </p:txBody>
      </p:sp>
    </p:spTree>
    <p:extLst>
      <p:ext uri="{BB962C8B-B14F-4D97-AF65-F5344CB8AC3E}">
        <p14:creationId xmlns:p14="http://schemas.microsoft.com/office/powerpoint/2010/main" val="102525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extend a VERY special welcome to our PVA National President and Chairman of the Board – Robert Thomas. Robert, thank you so much for joining us. Please join us and share a few word with everyone.</a:t>
            </a:r>
          </a:p>
          <a:p>
            <a:endParaRPr lang="en-US" dirty="0"/>
          </a:p>
          <a:p>
            <a:r>
              <a:rPr lang="en-US" dirty="0"/>
              <a:t>Thank you so much Robert.</a:t>
            </a:r>
          </a:p>
        </p:txBody>
      </p:sp>
      <p:sp>
        <p:nvSpPr>
          <p:cNvPr id="4" name="Slide Number Placeholder 3"/>
          <p:cNvSpPr>
            <a:spLocks noGrp="1"/>
          </p:cNvSpPr>
          <p:nvPr>
            <p:ph type="sldNum" sz="quarter" idx="5"/>
          </p:nvPr>
        </p:nvSpPr>
        <p:spPr/>
        <p:txBody>
          <a:bodyPr/>
          <a:lstStyle/>
          <a:p>
            <a:fld id="{E31C0095-D728-7F4A-9428-35B014D2902E}" type="slidenum">
              <a:rPr lang="en-US" smtClean="0"/>
              <a:t>3</a:t>
            </a:fld>
            <a:endParaRPr lang="en-US"/>
          </a:p>
        </p:txBody>
      </p:sp>
    </p:spTree>
    <p:extLst>
      <p:ext uri="{BB962C8B-B14F-4D97-AF65-F5344CB8AC3E}">
        <p14:creationId xmlns:p14="http://schemas.microsoft.com/office/powerpoint/2010/main" val="82422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quick overview of todays webinar. We will have an update on our priorities from Heather Ansley, PVA’s Chief Policy Officer, then I will be joined on screen with Morgan Brown, PVA’s National Legislative Director. For those I haven’t had the pleasure of meeting yet, I am Lisa Elijah, PVA’s Grassroots Advocacy Manager. Finally, we will finish off with an overview of </a:t>
            </a:r>
            <a:r>
              <a:rPr lang="en-US" dirty="0" err="1">
                <a:cs typeface="Calibri"/>
              </a:rPr>
              <a:t>PVAction</a:t>
            </a:r>
            <a:r>
              <a:rPr lang="en-US" dirty="0">
                <a:cs typeface="Calibri"/>
              </a:rPr>
              <a:t> Force from myself, before I hand it over to Jennifer Hill, PVA’s Digital Content Specialist. Now I am going to hand it over to Heather to speak on our 2024 priorities.</a:t>
            </a:r>
          </a:p>
        </p:txBody>
      </p:sp>
      <p:sp>
        <p:nvSpPr>
          <p:cNvPr id="4" name="Slide Number Placeholder 3"/>
          <p:cNvSpPr>
            <a:spLocks noGrp="1"/>
          </p:cNvSpPr>
          <p:nvPr>
            <p:ph type="sldNum" sz="quarter" idx="5"/>
          </p:nvPr>
        </p:nvSpPr>
        <p:spPr/>
        <p:txBody>
          <a:bodyPr/>
          <a:lstStyle/>
          <a:p>
            <a:fld id="{E31C0095-D728-7F4A-9428-35B014D2902E}" type="slidenum">
              <a:rPr lang="en-US" smtClean="0"/>
              <a:t>4</a:t>
            </a:fld>
            <a:endParaRPr lang="en-US"/>
          </a:p>
        </p:txBody>
      </p:sp>
    </p:spTree>
    <p:extLst>
      <p:ext uri="{BB962C8B-B14F-4D97-AF65-F5344CB8AC3E}">
        <p14:creationId xmlns:p14="http://schemas.microsoft.com/office/powerpoint/2010/main" val="33624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31C0095-D728-7F4A-9428-35B014D2902E}" type="slidenum">
              <a:rPr lang="en-US" smtClean="0"/>
              <a:t>5</a:t>
            </a:fld>
            <a:endParaRPr lang="en-US"/>
          </a:p>
        </p:txBody>
      </p:sp>
    </p:spTree>
    <p:extLst>
      <p:ext uri="{BB962C8B-B14F-4D97-AF65-F5344CB8AC3E}">
        <p14:creationId xmlns:p14="http://schemas.microsoft.com/office/powerpoint/2010/main" val="1305079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Member toolkit slide is next</a:t>
            </a:r>
          </a:p>
        </p:txBody>
      </p:sp>
      <p:sp>
        <p:nvSpPr>
          <p:cNvPr id="4" name="Slide Number Placeholder 3"/>
          <p:cNvSpPr>
            <a:spLocks noGrp="1"/>
          </p:cNvSpPr>
          <p:nvPr>
            <p:ph type="sldNum" sz="quarter" idx="5"/>
          </p:nvPr>
        </p:nvSpPr>
        <p:spPr/>
        <p:txBody>
          <a:bodyPr/>
          <a:lstStyle/>
          <a:p>
            <a:fld id="{E31C0095-D728-7F4A-9428-35B014D2902E}" type="slidenum">
              <a:rPr lang="en-US" smtClean="0"/>
              <a:t>6</a:t>
            </a:fld>
            <a:endParaRPr lang="en-US"/>
          </a:p>
        </p:txBody>
      </p:sp>
    </p:spTree>
    <p:extLst>
      <p:ext uri="{BB962C8B-B14F-4D97-AF65-F5344CB8AC3E}">
        <p14:creationId xmlns:p14="http://schemas.microsoft.com/office/powerpoint/2010/main" val="269692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0095-D728-7F4A-9428-35B014D2902E}" type="slidenum">
              <a:rPr lang="en-US" smtClean="0"/>
              <a:t>7</a:t>
            </a:fld>
            <a:endParaRPr lang="en-US"/>
          </a:p>
        </p:txBody>
      </p:sp>
    </p:spTree>
    <p:extLst>
      <p:ext uri="{BB962C8B-B14F-4D97-AF65-F5344CB8AC3E}">
        <p14:creationId xmlns:p14="http://schemas.microsoft.com/office/powerpoint/2010/main" val="3109360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39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92866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5114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250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62654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481852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963511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6004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783299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265228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796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511467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680406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826447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011147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077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710325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973578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50908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57781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859376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6518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379010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82361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02480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796737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75887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021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388076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782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971494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099324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1456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983834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72016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319055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02188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771812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2714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357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259232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657980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388254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20689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49160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447194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57069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300187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519911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684194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564901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138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52505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25989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59832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02005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47253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17699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783538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222073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984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72785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34357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8502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4154334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15961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682559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90991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7044427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176673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4197872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777237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1622756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390541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0796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84520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2/28/2024</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416417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emf"/><Relationship Id="rId2" Type="http://schemas.openxmlformats.org/officeDocument/2006/relationships/slideLayout" Target="../slideLayouts/slideLayout13.xml"/><Relationship Id="rId16"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18"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emf"/><Relationship Id="rId2" Type="http://schemas.openxmlformats.org/officeDocument/2006/relationships/slideLayout" Target="../slideLayouts/slideLayout24.xml"/><Relationship Id="rId16"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jpg"/><Relationship Id="rId1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5.emf"/><Relationship Id="rId2" Type="http://schemas.openxmlformats.org/officeDocument/2006/relationships/slideLayout" Target="../slideLayouts/slideLayout35.xml"/><Relationship Id="rId16" Type="http://schemas.openxmlformats.org/officeDocument/2006/relationships/image" Target="../media/image4.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5.emf"/><Relationship Id="rId2" Type="http://schemas.openxmlformats.org/officeDocument/2006/relationships/slideLayout" Target="../slideLayouts/slideLayout46.xml"/><Relationship Id="rId16"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g"/><Relationship Id="rId18"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5.emf"/><Relationship Id="rId2" Type="http://schemas.openxmlformats.org/officeDocument/2006/relationships/slideLayout" Target="../slideLayouts/slideLayout57.xml"/><Relationship Id="rId16" Type="http://schemas.openxmlformats.org/officeDocument/2006/relationships/image" Target="../media/image4.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jpg"/><Relationship Id="rId18" Type="http://schemas.openxmlformats.org/officeDocument/2006/relationships/image" Target="../media/image6.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5.emf"/><Relationship Id="rId2" Type="http://schemas.openxmlformats.org/officeDocument/2006/relationships/slideLayout" Target="../slideLayouts/slideLayout68.xml"/><Relationship Id="rId16" Type="http://schemas.openxmlformats.org/officeDocument/2006/relationships/image" Target="../media/image4.jpe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2E9EE-C110-494A-9244-29FC81C795E9}"/>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spTree>
    <p:extLst>
      <p:ext uri="{BB962C8B-B14F-4D97-AF65-F5344CB8AC3E}">
        <p14:creationId xmlns:p14="http://schemas.microsoft.com/office/powerpoint/2010/main" val="14618507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2E9EE-C110-494A-9244-29FC81C795E9}"/>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spTree>
    <p:extLst>
      <p:ext uri="{BB962C8B-B14F-4D97-AF65-F5344CB8AC3E}">
        <p14:creationId xmlns:p14="http://schemas.microsoft.com/office/powerpoint/2010/main" val="20475668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2E9EE-C110-494A-9244-29FC81C795E9}"/>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11" name="Picture 10" descr="Logo&#10;&#10;Description automatically generated">
            <a:extLst>
              <a:ext uri="{FF2B5EF4-FFF2-40B4-BE49-F238E27FC236}">
                <a16:creationId xmlns:a16="http://schemas.microsoft.com/office/drawing/2014/main" id="{B0B31318-9F4C-8C2D-3E38-29397D2FB38B}"/>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15636339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12" name="Picture 11" descr="Logo&#10;&#10;Description automatically generated">
            <a:extLst>
              <a:ext uri="{FF2B5EF4-FFF2-40B4-BE49-F238E27FC236}">
                <a16:creationId xmlns:a16="http://schemas.microsoft.com/office/drawing/2014/main" id="{F4B317B1-1B3F-EFA9-6F89-1F5948D5DA75}"/>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8864419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spTree>
    <p:extLst>
      <p:ext uri="{BB962C8B-B14F-4D97-AF65-F5344CB8AC3E}">
        <p14:creationId xmlns:p14="http://schemas.microsoft.com/office/powerpoint/2010/main" val="8956058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13"/>
          <a:srcRect/>
          <a:stretch/>
        </p:blipFill>
        <p:spPr>
          <a:xfrm>
            <a:off x="1270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3" name="Picture 2" descr="Logo&#10;&#10;Description automatically generated">
            <a:extLst>
              <a:ext uri="{FF2B5EF4-FFF2-40B4-BE49-F238E27FC236}">
                <a16:creationId xmlns:a16="http://schemas.microsoft.com/office/drawing/2014/main" id="{E8BE6769-51F5-E6BB-15BF-8F9C3496D8DD}"/>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143230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11" name="Picture 10" descr="Logo&#10;&#10;Description automatically generated">
            <a:extLst>
              <a:ext uri="{FF2B5EF4-FFF2-40B4-BE49-F238E27FC236}">
                <a16:creationId xmlns:a16="http://schemas.microsoft.com/office/drawing/2014/main" id="{43E46DAA-4257-9BEC-8BE7-409335E8CC85}"/>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2564170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JenniferH@pva.org"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votervoice.net/PVA/Home"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ParalyzedVeterans" TargetMode="Externa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hyperlink" Target="https://twitter.com/PVA1946" TargetMode="External"/><Relationship Id="rId5" Type="http://schemas.openxmlformats.org/officeDocument/2006/relationships/hyperlink" Target="https://www.linkedin.com/company/paralyzedveteransofamerica/" TargetMode="External"/><Relationship Id="rId4" Type="http://schemas.openxmlformats.org/officeDocument/2006/relationships/hyperlink" Target="https://www.instagram.com/pva194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ongress.gov/members/find-your-member"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JenniferH@PVA.org"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pva.org/wp-content/uploads/2024/01/2024-Policy-Priorities-Paralyzed-Veterans-Benefits-and-Services.pdf" TargetMode="External"/><Relationship Id="rId3" Type="http://schemas.openxmlformats.org/officeDocument/2006/relationships/hyperlink" Target="https://pva.org/research-resources/policy-priorities/" TargetMode="External"/><Relationship Id="rId7" Type="http://schemas.openxmlformats.org/officeDocument/2006/relationships/hyperlink" Target="https://pva.org/wp-content/uploads/2024/01/2024-Policy-Priorities-LTSS.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pva.org/wp-content/uploads/2024/01/2024-Policy-Priorities-SCID.pdf" TargetMode="External"/><Relationship Id="rId11" Type="http://schemas.openxmlformats.org/officeDocument/2006/relationships/hyperlink" Target="https://pva.org/wp-content/uploads/2024/01/2024-Policy-Priorities-Employment.pdf" TargetMode="External"/><Relationship Id="rId5" Type="http://schemas.openxmlformats.org/officeDocument/2006/relationships/hyperlink" Target="https://pva.org/wp-content/uploads/2024/02/Our-Veteran-Journey-02222024.pdf" TargetMode="External"/><Relationship Id="rId10" Type="http://schemas.openxmlformats.org/officeDocument/2006/relationships/hyperlink" Target="https://pva.org/wp-content/uploads/2024/01/2024-Policy-Priorities-Social-Security.pdf" TargetMode="External"/><Relationship Id="rId4" Type="http://schemas.openxmlformats.org/officeDocument/2006/relationships/hyperlink" Target="https://pva.org/wp-content/uploads/2024/01/PVA-2024-Policy-Priorities.pdf" TargetMode="External"/><Relationship Id="rId9" Type="http://schemas.openxmlformats.org/officeDocument/2006/relationships/hyperlink" Target="https://pva.org/wp-content/uploads/2024/01/2024-Policy-Priorities-Civil-Right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FB5F1D-075E-6462-7BEA-904EB0A6D56D}"/>
              </a:ext>
            </a:extLst>
          </p:cNvPr>
          <p:cNvPicPr>
            <a:picLocks noChangeAspect="1"/>
          </p:cNvPicPr>
          <p:nvPr/>
        </p:nvPicPr>
        <p:blipFill>
          <a:blip r:embed="rId3"/>
          <a:stretch>
            <a:fillRect/>
          </a:stretch>
        </p:blipFill>
        <p:spPr>
          <a:xfrm>
            <a:off x="432225" y="1983501"/>
            <a:ext cx="11327549" cy="4417743"/>
          </a:xfrm>
          <a:prstGeom prst="rect">
            <a:avLst/>
          </a:prstGeom>
        </p:spPr>
      </p:pic>
      <p:sp>
        <p:nvSpPr>
          <p:cNvPr id="6" name="TextBox 5">
            <a:extLst>
              <a:ext uri="{FF2B5EF4-FFF2-40B4-BE49-F238E27FC236}">
                <a16:creationId xmlns:a16="http://schemas.microsoft.com/office/drawing/2014/main" id="{3F277D09-4578-3EB6-52B6-294D756D5BD9}"/>
              </a:ext>
            </a:extLst>
          </p:cNvPr>
          <p:cNvSpPr txBox="1"/>
          <p:nvPr/>
        </p:nvSpPr>
        <p:spPr>
          <a:xfrm>
            <a:off x="1782481" y="63879"/>
            <a:ext cx="8627034" cy="1446550"/>
          </a:xfrm>
          <a:prstGeom prst="rect">
            <a:avLst/>
          </a:prstGeom>
          <a:noFill/>
        </p:spPr>
        <p:txBody>
          <a:bodyPr wrap="square" lIns="91440" tIns="45720" rIns="91440" bIns="45720" rtlCol="0" anchor="t">
            <a:spAutoFit/>
          </a:bodyPr>
          <a:lstStyle/>
          <a:p>
            <a:pPr algn="ctr"/>
            <a:r>
              <a:rPr lang="en-US" sz="4400" b="1" dirty="0">
                <a:solidFill>
                  <a:schemeClr val="bg1"/>
                </a:solidFill>
                <a:latin typeface="DIN Black"/>
              </a:rPr>
              <a:t>Preparing to Advocate During PVA’s Annual Testimony</a:t>
            </a:r>
            <a:endParaRPr lang="en-US" dirty="0">
              <a:solidFill>
                <a:schemeClr val="bg1"/>
              </a:solidFill>
            </a:endParaRPr>
          </a:p>
        </p:txBody>
      </p:sp>
      <p:sp>
        <p:nvSpPr>
          <p:cNvPr id="2" name="TextBox 1">
            <a:extLst>
              <a:ext uri="{FF2B5EF4-FFF2-40B4-BE49-F238E27FC236}">
                <a16:creationId xmlns:a16="http://schemas.microsoft.com/office/drawing/2014/main" id="{94E45609-1797-436F-91CA-E71D9466BB79}"/>
              </a:ext>
            </a:extLst>
          </p:cNvPr>
          <p:cNvSpPr txBox="1"/>
          <p:nvPr/>
        </p:nvSpPr>
        <p:spPr>
          <a:xfrm>
            <a:off x="1123359" y="6495068"/>
            <a:ext cx="9945278" cy="369332"/>
          </a:xfrm>
          <a:prstGeom prst="rect">
            <a:avLst/>
          </a:prstGeom>
          <a:noFill/>
        </p:spPr>
        <p:txBody>
          <a:bodyPr wrap="square" rtlCol="0">
            <a:spAutoFit/>
          </a:bodyPr>
          <a:lstStyle/>
          <a:p>
            <a:pPr algn="ctr"/>
            <a:r>
              <a:rPr lang="en-US" b="1" dirty="0"/>
              <a:t>February 27, 2024</a:t>
            </a:r>
          </a:p>
        </p:txBody>
      </p:sp>
    </p:spTree>
    <p:extLst>
      <p:ext uri="{BB962C8B-B14F-4D97-AF65-F5344CB8AC3E}">
        <p14:creationId xmlns:p14="http://schemas.microsoft.com/office/powerpoint/2010/main" val="77358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8339-3C9D-39BE-AA04-EBFD6FC4B4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DDC0A6-D3C9-BFA8-7B09-A0E99A4DBCF2}"/>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dirty="0">
                <a:solidFill>
                  <a:srgbClr val="000000"/>
                </a:solidFill>
                <a:latin typeface="Calibri"/>
                <a:ea typeface="Calibri"/>
                <a:cs typeface="Calibri"/>
              </a:rPr>
              <a:t>Tips for Promotion: Behind-the-Scenes</a:t>
            </a:r>
            <a:endParaRPr lang="en-US" sz="4400" dirty="0">
              <a:solidFill>
                <a:srgbClr val="000000"/>
              </a:solidFill>
              <a:latin typeface="Calibri"/>
              <a:ea typeface="Tahoma"/>
              <a:cs typeface="Calibri"/>
            </a:endParaRPr>
          </a:p>
        </p:txBody>
      </p:sp>
      <p:sp>
        <p:nvSpPr>
          <p:cNvPr id="3" name="TextBox 2">
            <a:extLst>
              <a:ext uri="{FF2B5EF4-FFF2-40B4-BE49-F238E27FC236}">
                <a16:creationId xmlns:a16="http://schemas.microsoft.com/office/drawing/2014/main" id="{1A39192F-3179-74D6-5126-AC32AA478B07}"/>
              </a:ext>
            </a:extLst>
          </p:cNvPr>
          <p:cNvSpPr txBox="1"/>
          <p:nvPr/>
        </p:nvSpPr>
        <p:spPr>
          <a:xfrm>
            <a:off x="337455" y="1371600"/>
            <a:ext cx="11440887" cy="4401205"/>
          </a:xfrm>
          <a:prstGeom prst="rect">
            <a:avLst/>
          </a:prstGeom>
          <a:noFill/>
        </p:spPr>
        <p:txBody>
          <a:bodyPr wrap="square" lIns="91440" tIns="45720" rIns="91440" bIns="45720" rtlCol="0" anchor="t">
            <a:spAutoFit/>
          </a:bodyPr>
          <a:lstStyle/>
          <a:p>
            <a:pPr marL="171450" indent="-171450">
              <a:buFont typeface="Arial"/>
              <a:buChar char="•"/>
            </a:pPr>
            <a:r>
              <a:rPr lang="en-US" sz="4000" dirty="0">
                <a:ea typeface="Tahoma"/>
                <a:cs typeface="Tahoma"/>
              </a:rPr>
              <a:t>Take behind-the-scenes photos and videos of you or your Chapter watching the testimony</a:t>
            </a:r>
            <a:endParaRPr lang="en-US" sz="4000" dirty="0">
              <a:ea typeface="Calibri" panose="020F0502020204030204"/>
              <a:cs typeface="Calibri" panose="020F0502020204030204"/>
            </a:endParaRPr>
          </a:p>
          <a:p>
            <a:pPr marL="171450" indent="-171450">
              <a:buFont typeface="Arial"/>
              <a:buChar char="•"/>
            </a:pPr>
            <a:r>
              <a:rPr lang="en-US" sz="4000" dirty="0">
                <a:ea typeface="Tahoma"/>
                <a:cs typeface="Tahoma"/>
              </a:rPr>
              <a:t>Record short videos expressing excitement about this year’s PVA testimony and/or thoughts on PVA’s new priorities</a:t>
            </a:r>
          </a:p>
          <a:p>
            <a:pPr marL="171450" indent="-171450">
              <a:buFont typeface="Arial"/>
              <a:buChar char="•"/>
            </a:pPr>
            <a:r>
              <a:rPr lang="en-US" sz="4000" dirty="0">
                <a:ea typeface="Tahoma"/>
                <a:cs typeface="Tahoma"/>
              </a:rPr>
              <a:t>Share your posts and content with Comms Digital Content Specialist Jennifer Hill at </a:t>
            </a:r>
            <a:r>
              <a:rPr lang="en-US" sz="4000" u="sng" dirty="0">
                <a:ea typeface="Tahoma"/>
                <a:cs typeface="Tahoma"/>
                <a:hlinkClick r:id="rId2"/>
              </a:rPr>
              <a:t>JenniferH@pva.org</a:t>
            </a:r>
            <a:endParaRPr lang="en-US" sz="4000" dirty="0">
              <a:ea typeface="Tahoma"/>
              <a:cs typeface="Tahoma"/>
            </a:endParaRPr>
          </a:p>
        </p:txBody>
      </p:sp>
      <p:sp>
        <p:nvSpPr>
          <p:cNvPr id="4" name="Rectangle 3">
            <a:extLst>
              <a:ext uri="{FF2B5EF4-FFF2-40B4-BE49-F238E27FC236}">
                <a16:creationId xmlns:a16="http://schemas.microsoft.com/office/drawing/2014/main" id="{143D14FF-598B-8DA7-3599-1B9AD354D65C}"/>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09318D-DE6A-8016-A1FE-3B84305D6529}"/>
              </a:ext>
            </a:extLst>
          </p:cNvPr>
          <p:cNvPicPr>
            <a:picLocks noChangeAspect="1"/>
          </p:cNvPicPr>
          <p:nvPr/>
        </p:nvPicPr>
        <p:blipFill rotWithShape="1">
          <a:blip r:embed="rId3"/>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A9464D18-9529-D9C0-1FC1-364972579BEF}"/>
              </a:ext>
            </a:extLst>
          </p:cNvPr>
          <p:cNvPicPr>
            <a:picLocks noChangeAspect="1"/>
          </p:cNvPicPr>
          <p:nvPr/>
        </p:nvPicPr>
        <p:blipFill rotWithShape="1">
          <a:blip r:embed="rId3"/>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EFD1DADD-900C-B0D8-1FAD-12B3D8CF12EA}"/>
              </a:ext>
            </a:extLst>
          </p:cNvPr>
          <p:cNvPicPr>
            <a:picLocks noChangeAspect="1"/>
          </p:cNvPicPr>
          <p:nvPr/>
        </p:nvPicPr>
        <p:blipFill rotWithShape="1">
          <a:blip r:embed="rId3"/>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30743C73-9BA5-A574-FC43-DB522850BABF}"/>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Tree>
    <p:extLst>
      <p:ext uri="{BB962C8B-B14F-4D97-AF65-F5344CB8AC3E}">
        <p14:creationId xmlns:p14="http://schemas.microsoft.com/office/powerpoint/2010/main" val="128576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3F537-DC56-107D-615F-8FD85BF123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5DEB0B-9C9E-5DF5-29EA-2D6A2D9DFFD8}"/>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dirty="0">
                <a:solidFill>
                  <a:srgbClr val="000000"/>
                </a:solidFill>
                <a:latin typeface="Calibri" panose="020F0502020204030204" pitchFamily="34" charset="0"/>
                <a:ea typeface="Calibri"/>
                <a:cs typeface="Calibri" panose="020F0502020204030204" pitchFamily="34" charset="0"/>
              </a:rPr>
              <a:t>Tips for Promotion: </a:t>
            </a:r>
            <a:r>
              <a:rPr lang="en-US" sz="4400" b="0" i="0" u="none" strike="noStrike" dirty="0">
                <a:solidFill>
                  <a:srgbClr val="000000"/>
                </a:solidFill>
                <a:effectLst/>
                <a:latin typeface="Calibri" panose="020F0502020204030204" pitchFamily="34" charset="0"/>
                <a:cs typeface="Calibri" panose="020F0502020204030204" pitchFamily="34" charset="0"/>
              </a:rPr>
              <a:t>Use Support System</a:t>
            </a:r>
            <a:endParaRPr lang="en-US" sz="4400" dirty="0">
              <a:solidFill>
                <a:srgbClr val="000000"/>
              </a:solidFill>
              <a:latin typeface="Calibri" panose="020F0502020204030204" pitchFamily="34" charset="0"/>
              <a:ea typeface="Tahoma"/>
              <a:cs typeface="Calibri" panose="020F0502020204030204" pitchFamily="34" charset="0"/>
            </a:endParaRPr>
          </a:p>
        </p:txBody>
      </p:sp>
      <p:sp>
        <p:nvSpPr>
          <p:cNvPr id="3" name="TextBox 2">
            <a:extLst>
              <a:ext uri="{FF2B5EF4-FFF2-40B4-BE49-F238E27FC236}">
                <a16:creationId xmlns:a16="http://schemas.microsoft.com/office/drawing/2014/main" id="{A897E616-9B45-D395-55F4-FEE4D15EB22A}"/>
              </a:ext>
            </a:extLst>
          </p:cNvPr>
          <p:cNvSpPr txBox="1"/>
          <p:nvPr/>
        </p:nvSpPr>
        <p:spPr>
          <a:xfrm>
            <a:off x="337455" y="1371600"/>
            <a:ext cx="11440887" cy="3785652"/>
          </a:xfrm>
          <a:prstGeom prst="rect">
            <a:avLst/>
          </a:prstGeom>
          <a:noFill/>
        </p:spPr>
        <p:txBody>
          <a:bodyPr wrap="square" lIns="91440" tIns="45720" rIns="91440" bIns="45720" rtlCol="0" anchor="t">
            <a:spAutoFit/>
          </a:bodyPr>
          <a:lstStyle/>
          <a:p>
            <a:pPr fontAlgn="base">
              <a:buFont typeface="Arial" panose="020B0604020202020204" pitchFamily="34" charset="0"/>
              <a:buChar char="•"/>
            </a:pPr>
            <a:r>
              <a:rPr lang="en-US" sz="4000" dirty="0">
                <a:latin typeface="Calibri" panose="020F0502020204030204" pitchFamily="34" charset="0"/>
                <a:cs typeface="Calibri" panose="020F0502020204030204" pitchFamily="34" charset="0"/>
              </a:rPr>
              <a:t>Direct your family, friends, and colleagues to the </a:t>
            </a:r>
            <a:r>
              <a:rPr lang="en-US" sz="4000" u="sng" dirty="0">
                <a:solidFill>
                  <a:srgbClr val="0563C1"/>
                </a:solidFill>
                <a:latin typeface="Calibri" panose="020F0502020204030204" pitchFamily="34" charset="0"/>
                <a:cs typeface="Calibri" panose="020F0502020204030204" pitchFamily="34" charset="0"/>
                <a:hlinkClick r:id="rId2"/>
              </a:rPr>
              <a:t>PVAction Force website</a:t>
            </a:r>
            <a:endParaRPr lang="en-US" sz="4000" u="sng" dirty="0">
              <a:solidFill>
                <a:srgbClr val="0563C1"/>
              </a:solidFill>
              <a:latin typeface="Calibri" panose="020F0502020204030204" pitchFamily="34" charset="0"/>
              <a:cs typeface="Calibri" panose="020F0502020204030204" pitchFamily="34" charset="0"/>
            </a:endParaRPr>
          </a:p>
          <a:p>
            <a:pPr fontAlgn="base"/>
            <a:endParaRPr lang="en-US" sz="4000" dirty="0">
              <a:solidFill>
                <a:srgbClr val="FFFFFF"/>
              </a:solidFill>
              <a:latin typeface="Calibri" panose="020F0502020204030204" pitchFamily="34" charset="0"/>
              <a:cs typeface="Calibri" panose="020F0502020204030204" pitchFamily="34" charset="0"/>
            </a:endParaRPr>
          </a:p>
          <a:p>
            <a:pPr fontAlgn="base">
              <a:buFont typeface="Arial" panose="020B0604020202020204" pitchFamily="34" charset="0"/>
              <a:buChar char="•"/>
            </a:pPr>
            <a:r>
              <a:rPr lang="en-US" sz="4000" dirty="0">
                <a:latin typeface="Calibri" panose="020F0502020204030204" pitchFamily="34" charset="0"/>
                <a:cs typeface="Calibri" panose="020F0502020204030204" pitchFamily="34" charset="0"/>
              </a:rPr>
              <a:t>Remind them it only takes a minute to sign on and it makes a huge difference for the entire disability community</a:t>
            </a:r>
          </a:p>
        </p:txBody>
      </p:sp>
      <p:sp>
        <p:nvSpPr>
          <p:cNvPr id="4" name="Rectangle 3">
            <a:extLst>
              <a:ext uri="{FF2B5EF4-FFF2-40B4-BE49-F238E27FC236}">
                <a16:creationId xmlns:a16="http://schemas.microsoft.com/office/drawing/2014/main" id="{DD8E1BB8-200D-DEC6-665B-9A7B61DDD69B}"/>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C164C4F-BCB2-200C-A164-1044A5827247}"/>
              </a:ext>
            </a:extLst>
          </p:cNvPr>
          <p:cNvPicPr>
            <a:picLocks noChangeAspect="1"/>
          </p:cNvPicPr>
          <p:nvPr/>
        </p:nvPicPr>
        <p:blipFill rotWithShape="1">
          <a:blip r:embed="rId3"/>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8929D67A-C566-021C-5A2C-A33E4EC43D91}"/>
              </a:ext>
            </a:extLst>
          </p:cNvPr>
          <p:cNvPicPr>
            <a:picLocks noChangeAspect="1"/>
          </p:cNvPicPr>
          <p:nvPr/>
        </p:nvPicPr>
        <p:blipFill rotWithShape="1">
          <a:blip r:embed="rId3"/>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47596B21-4A19-B5C8-3E0D-E69B134066F7}"/>
              </a:ext>
            </a:extLst>
          </p:cNvPr>
          <p:cNvPicPr>
            <a:picLocks noChangeAspect="1"/>
          </p:cNvPicPr>
          <p:nvPr/>
        </p:nvPicPr>
        <p:blipFill rotWithShape="1">
          <a:blip r:embed="rId3"/>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D0BC61EC-913C-64C9-07B0-59539CB3B647}"/>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Tree>
    <p:extLst>
      <p:ext uri="{BB962C8B-B14F-4D97-AF65-F5344CB8AC3E}">
        <p14:creationId xmlns:p14="http://schemas.microsoft.com/office/powerpoint/2010/main" val="182284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0963-B87F-B2EE-23CE-7EDB863F8C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00B885-A773-B328-EB9C-986111C2AF68}"/>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dirty="0">
                <a:latin typeface="Calibri" panose="020F0502020204030204" pitchFamily="34" charset="0"/>
                <a:ea typeface="Calibri"/>
                <a:cs typeface="Calibri" panose="020F0502020204030204" pitchFamily="34" charset="0"/>
              </a:rPr>
              <a:t>Tips for Promotion: </a:t>
            </a:r>
            <a:r>
              <a:rPr lang="en-US" sz="4400" b="0" i="0" dirty="0">
                <a:effectLst/>
                <a:latin typeface="Calibri" panose="020F0502020204030204" pitchFamily="34" charset="0"/>
                <a:cs typeface="Calibri" panose="020F0502020204030204" pitchFamily="34" charset="0"/>
              </a:rPr>
              <a:t>Use Toolkit Content </a:t>
            </a:r>
            <a:endParaRPr lang="en-US" sz="4400" dirty="0">
              <a:latin typeface="Calibri" panose="020F0502020204030204" pitchFamily="34" charset="0"/>
              <a:ea typeface="Tahoma"/>
              <a:cs typeface="Calibri" panose="020F0502020204030204" pitchFamily="34" charset="0"/>
            </a:endParaRPr>
          </a:p>
        </p:txBody>
      </p:sp>
      <p:sp>
        <p:nvSpPr>
          <p:cNvPr id="3" name="TextBox 2">
            <a:extLst>
              <a:ext uri="{FF2B5EF4-FFF2-40B4-BE49-F238E27FC236}">
                <a16:creationId xmlns:a16="http://schemas.microsoft.com/office/drawing/2014/main" id="{49C6D19E-8A07-6BA0-548E-EF7C47C261B5}"/>
              </a:ext>
            </a:extLst>
          </p:cNvPr>
          <p:cNvSpPr txBox="1"/>
          <p:nvPr/>
        </p:nvSpPr>
        <p:spPr>
          <a:xfrm>
            <a:off x="337455" y="1371600"/>
            <a:ext cx="11440887" cy="4401205"/>
          </a:xfrm>
          <a:prstGeom prst="rect">
            <a:avLst/>
          </a:prstGeom>
          <a:noFill/>
        </p:spPr>
        <p:txBody>
          <a:bodyPr wrap="square" lIns="91440" tIns="45720" rIns="91440" bIns="45720" rtlCol="0" anchor="t">
            <a:spAutoFit/>
          </a:bodyPr>
          <a:lstStyle/>
          <a:p>
            <a:pPr marL="171450" indent="-171450">
              <a:buFont typeface="Arial"/>
              <a:buChar char="•"/>
            </a:pPr>
            <a:r>
              <a:rPr lang="en-US" sz="4000" dirty="0"/>
              <a:t>Leverage our pre-written social media copy and crafted images to easily share on your channels</a:t>
            </a:r>
          </a:p>
          <a:p>
            <a:pPr marL="171450" indent="-171450">
              <a:buFont typeface="Arial"/>
              <a:buChar char="•"/>
            </a:pPr>
            <a:endParaRPr lang="en-US" sz="4000" dirty="0"/>
          </a:p>
          <a:p>
            <a:pPr marL="171450" indent="-171450">
              <a:buFont typeface="Arial"/>
              <a:buChar char="•"/>
            </a:pPr>
            <a:r>
              <a:rPr lang="en-US" sz="4000" dirty="0"/>
              <a:t>Once a follower or friend has posted, retweeted, or shared your social media content about PVA’s priorities, thank them by liking their post and/or sharing their posts on your page</a:t>
            </a:r>
            <a:endParaRPr lang="en-US" sz="4000" dirty="0">
              <a:latin typeface="Calibri"/>
              <a:ea typeface="Tahoma"/>
              <a:cs typeface="Tahoma"/>
            </a:endParaRPr>
          </a:p>
        </p:txBody>
      </p:sp>
      <p:sp>
        <p:nvSpPr>
          <p:cNvPr id="4" name="Rectangle 3">
            <a:extLst>
              <a:ext uri="{FF2B5EF4-FFF2-40B4-BE49-F238E27FC236}">
                <a16:creationId xmlns:a16="http://schemas.microsoft.com/office/drawing/2014/main" id="{4D5B597D-741A-F883-891F-F64140867BAB}"/>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4DCB61-84AF-DFEE-9678-01F02722AD65}"/>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8EE7E5B2-8B54-60A4-80D9-EA6E74630260}"/>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BBA2CFAA-8D54-7843-4991-3DF61B2E09E9}"/>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FDC365D0-DC17-5B14-8FC1-3DD8D9635071}"/>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Tree>
    <p:extLst>
      <p:ext uri="{BB962C8B-B14F-4D97-AF65-F5344CB8AC3E}">
        <p14:creationId xmlns:p14="http://schemas.microsoft.com/office/powerpoint/2010/main" val="228288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14FC1-4D86-CACA-5641-2C1187A660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341E13-01F7-7F25-E59C-40B2D6E020A6}"/>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b="0" i="0" dirty="0">
                <a:effectLst/>
                <a:latin typeface="Calibri" panose="020F0502020204030204" pitchFamily="34" charset="0"/>
                <a:cs typeface="Calibri" panose="020F0502020204030204" pitchFamily="34" charset="0"/>
              </a:rPr>
              <a:t>Sample Social Media Posts + Images </a:t>
            </a:r>
            <a:endParaRPr lang="en-US" sz="4400" dirty="0">
              <a:latin typeface="Calibri" panose="020F0502020204030204" pitchFamily="34" charset="0"/>
              <a:ea typeface="Tahoma"/>
              <a:cs typeface="Calibri" panose="020F0502020204030204" pitchFamily="34" charset="0"/>
            </a:endParaRPr>
          </a:p>
        </p:txBody>
      </p:sp>
      <p:sp>
        <p:nvSpPr>
          <p:cNvPr id="4" name="Rectangle 3">
            <a:extLst>
              <a:ext uri="{FF2B5EF4-FFF2-40B4-BE49-F238E27FC236}">
                <a16:creationId xmlns:a16="http://schemas.microsoft.com/office/drawing/2014/main" id="{72BD42D3-C704-F3D4-5119-89FF9783759D}"/>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807083-D337-EA24-DCF8-1E7668A3290A}"/>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C357F8C4-D14E-61ED-F6A1-5CB65678FEE2}"/>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0F004430-C406-27F9-7824-A14279E81D1C}"/>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128F4B3B-FFBE-AA12-5C53-CD02552E1B10}"/>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pic>
        <p:nvPicPr>
          <p:cNvPr id="9" name="Picture 8">
            <a:extLst>
              <a:ext uri="{FF2B5EF4-FFF2-40B4-BE49-F238E27FC236}">
                <a16:creationId xmlns:a16="http://schemas.microsoft.com/office/drawing/2014/main" id="{062B8E10-056F-D7F0-30B0-ABA86DAAECD9}"/>
              </a:ext>
            </a:extLst>
          </p:cNvPr>
          <p:cNvPicPr>
            <a:picLocks noChangeAspect="1"/>
          </p:cNvPicPr>
          <p:nvPr/>
        </p:nvPicPr>
        <p:blipFill>
          <a:blip r:embed="rId3"/>
          <a:srcRect l="25059" r="25059"/>
          <a:stretch/>
        </p:blipFill>
        <p:spPr>
          <a:xfrm>
            <a:off x="301987" y="1183096"/>
            <a:ext cx="2434976" cy="4881489"/>
          </a:xfrm>
          <a:prstGeom prst="rect">
            <a:avLst/>
          </a:prstGeom>
        </p:spPr>
      </p:pic>
      <p:pic>
        <p:nvPicPr>
          <p:cNvPr id="12" name="Picture 11">
            <a:extLst>
              <a:ext uri="{FF2B5EF4-FFF2-40B4-BE49-F238E27FC236}">
                <a16:creationId xmlns:a16="http://schemas.microsoft.com/office/drawing/2014/main" id="{C76EE50C-4003-6008-7FB7-9C737732D17C}"/>
              </a:ext>
            </a:extLst>
          </p:cNvPr>
          <p:cNvPicPr>
            <a:picLocks noChangeAspect="1"/>
          </p:cNvPicPr>
          <p:nvPr/>
        </p:nvPicPr>
        <p:blipFill>
          <a:blip r:embed="rId4"/>
          <a:srcRect l="24007" r="24007"/>
          <a:stretch/>
        </p:blipFill>
        <p:spPr>
          <a:xfrm>
            <a:off x="3318757" y="1183096"/>
            <a:ext cx="2537717" cy="4881489"/>
          </a:xfrm>
          <a:prstGeom prst="rect">
            <a:avLst/>
          </a:prstGeom>
        </p:spPr>
      </p:pic>
      <p:pic>
        <p:nvPicPr>
          <p:cNvPr id="13" name="Picture 12">
            <a:extLst>
              <a:ext uri="{FF2B5EF4-FFF2-40B4-BE49-F238E27FC236}">
                <a16:creationId xmlns:a16="http://schemas.microsoft.com/office/drawing/2014/main" id="{BD91DBB1-1254-C362-BA50-197FF06F65DF}"/>
              </a:ext>
            </a:extLst>
          </p:cNvPr>
          <p:cNvPicPr>
            <a:picLocks noChangeAspect="1"/>
          </p:cNvPicPr>
          <p:nvPr/>
        </p:nvPicPr>
        <p:blipFill rotWithShape="1">
          <a:blip r:embed="rId5"/>
          <a:srcRect l="24631" r="25488"/>
          <a:stretch/>
        </p:blipFill>
        <p:spPr>
          <a:xfrm>
            <a:off x="6438268" y="1183096"/>
            <a:ext cx="2434976" cy="4881489"/>
          </a:xfrm>
          <a:prstGeom prst="rect">
            <a:avLst/>
          </a:prstGeom>
        </p:spPr>
      </p:pic>
      <p:pic>
        <p:nvPicPr>
          <p:cNvPr id="14" name="Picture 13">
            <a:extLst>
              <a:ext uri="{FF2B5EF4-FFF2-40B4-BE49-F238E27FC236}">
                <a16:creationId xmlns:a16="http://schemas.microsoft.com/office/drawing/2014/main" id="{1FBC92B3-B67A-CF0F-A9E6-01A9724127FA}"/>
              </a:ext>
            </a:extLst>
          </p:cNvPr>
          <p:cNvPicPr>
            <a:picLocks noChangeAspect="1"/>
          </p:cNvPicPr>
          <p:nvPr/>
        </p:nvPicPr>
        <p:blipFill>
          <a:blip r:embed="rId6"/>
          <a:srcRect l="25059" r="25059"/>
          <a:stretch/>
        </p:blipFill>
        <p:spPr>
          <a:xfrm>
            <a:off x="9455037" y="1183096"/>
            <a:ext cx="2434976" cy="4881489"/>
          </a:xfrm>
          <a:prstGeom prst="rect">
            <a:avLst/>
          </a:prstGeom>
        </p:spPr>
      </p:pic>
    </p:spTree>
    <p:extLst>
      <p:ext uri="{BB962C8B-B14F-4D97-AF65-F5344CB8AC3E}">
        <p14:creationId xmlns:p14="http://schemas.microsoft.com/office/powerpoint/2010/main" val="93776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DE90B-C61B-E2AA-74B2-F4B2161899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8EC346-9C16-CC06-BA1C-0A251AFA4513}"/>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dirty="0">
                <a:latin typeface="Calibri" panose="020F0502020204030204" pitchFamily="34" charset="0"/>
                <a:ea typeface="Calibri"/>
                <a:cs typeface="Calibri" panose="020F0502020204030204" pitchFamily="34" charset="0"/>
              </a:rPr>
              <a:t>PVA Social Media Handles and Hashtags</a:t>
            </a:r>
            <a:endParaRPr lang="en-US" sz="4400" dirty="0">
              <a:latin typeface="Calibri" panose="020F0502020204030204" pitchFamily="34" charset="0"/>
              <a:ea typeface="Tahoma"/>
              <a:cs typeface="Calibri" panose="020F0502020204030204" pitchFamily="34" charset="0"/>
            </a:endParaRPr>
          </a:p>
        </p:txBody>
      </p:sp>
      <p:sp>
        <p:nvSpPr>
          <p:cNvPr id="4" name="Rectangle 3">
            <a:extLst>
              <a:ext uri="{FF2B5EF4-FFF2-40B4-BE49-F238E27FC236}">
                <a16:creationId xmlns:a16="http://schemas.microsoft.com/office/drawing/2014/main" id="{F48A7BDB-C305-082C-B5AB-8224D7A132AE}"/>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C48F3B8-4997-3E3A-BC6A-9BA2F9EF7FD1}"/>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FF7096D3-73BB-00EE-945E-A0A752B6DE76}"/>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F19721C8-27F3-56C9-1FFE-6F8583D5E9AC}"/>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4BBA3C2B-704F-0AD3-9417-1E1014889EF4}"/>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
        <p:nvSpPr>
          <p:cNvPr id="3" name="TextBox 2">
            <a:extLst>
              <a:ext uri="{FF2B5EF4-FFF2-40B4-BE49-F238E27FC236}">
                <a16:creationId xmlns:a16="http://schemas.microsoft.com/office/drawing/2014/main" id="{1E74DFF5-32BF-C633-2190-8DE85E3D0288}"/>
              </a:ext>
            </a:extLst>
          </p:cNvPr>
          <p:cNvSpPr txBox="1"/>
          <p:nvPr/>
        </p:nvSpPr>
        <p:spPr>
          <a:xfrm>
            <a:off x="337455" y="1371600"/>
            <a:ext cx="11440887" cy="4524315"/>
          </a:xfrm>
          <a:prstGeom prst="rect">
            <a:avLst/>
          </a:prstGeom>
          <a:noFill/>
        </p:spPr>
        <p:txBody>
          <a:bodyPr wrap="square" lIns="91440" tIns="45720" rIns="91440" bIns="45720" rtlCol="0" anchor="t">
            <a:spAutoFit/>
          </a:bodyPr>
          <a:lstStyle/>
          <a:p>
            <a:pPr marL="571500" indent="-571500" fontAlgn="base">
              <a:buFont typeface="Arial" panose="020B0604020202020204" pitchFamily="34" charset="0"/>
              <a:buChar char="•"/>
            </a:pPr>
            <a:r>
              <a:rPr lang="en-US" sz="3200" dirty="0"/>
              <a:t>Accounts</a:t>
            </a:r>
          </a:p>
          <a:p>
            <a:pPr marL="1028700" lvl="1" indent="-571500" fontAlgn="base">
              <a:buFont typeface="Arial" panose="020B0604020202020204" pitchFamily="34" charset="0"/>
              <a:buChar char="•"/>
            </a:pPr>
            <a:r>
              <a:rPr lang="en-US" sz="3200" dirty="0"/>
              <a:t>Facebook: </a:t>
            </a:r>
            <a:r>
              <a:rPr lang="en-US" sz="3200" dirty="0">
                <a:hlinkClick r:id="rId3"/>
              </a:rPr>
              <a:t>@</a:t>
            </a:r>
            <a:r>
              <a:rPr lang="en-US" sz="3200" dirty="0" err="1">
                <a:hlinkClick r:id="rId3"/>
              </a:rPr>
              <a:t>ParalyzedVeterans</a:t>
            </a:r>
            <a:endParaRPr lang="en-US" sz="3200" dirty="0"/>
          </a:p>
          <a:p>
            <a:pPr marL="1028700" lvl="1" indent="-571500" fontAlgn="base">
              <a:buFont typeface="Arial" panose="020B0604020202020204" pitchFamily="34" charset="0"/>
              <a:buChar char="•"/>
            </a:pPr>
            <a:r>
              <a:rPr lang="en-US" sz="3200" dirty="0"/>
              <a:t>Instagram: </a:t>
            </a:r>
            <a:r>
              <a:rPr lang="en-US" sz="3200" dirty="0">
                <a:hlinkClick r:id="rId4"/>
              </a:rPr>
              <a:t>@pva1946</a:t>
            </a:r>
            <a:endParaRPr lang="en-US" sz="3200" dirty="0"/>
          </a:p>
          <a:p>
            <a:pPr marL="1028700" lvl="1" indent="-571500" fontAlgn="base">
              <a:buFont typeface="Arial" panose="020B0604020202020204" pitchFamily="34" charset="0"/>
              <a:buChar char="•"/>
            </a:pPr>
            <a:r>
              <a:rPr lang="en-US" sz="3200" dirty="0"/>
              <a:t>LinkedIn: </a:t>
            </a:r>
            <a:r>
              <a:rPr lang="en-US" sz="3200" dirty="0">
                <a:hlinkClick r:id="rId5"/>
              </a:rPr>
              <a:t>@Paralyzed Veterans of America</a:t>
            </a:r>
            <a:r>
              <a:rPr lang="en-US" sz="3200" dirty="0"/>
              <a:t> </a:t>
            </a:r>
          </a:p>
          <a:p>
            <a:pPr marL="1028700" lvl="1" indent="-571500" fontAlgn="base">
              <a:buFont typeface="Arial" panose="020B0604020202020204" pitchFamily="34" charset="0"/>
              <a:buChar char="•"/>
            </a:pPr>
            <a:r>
              <a:rPr lang="en-US" sz="3200" dirty="0"/>
              <a:t>Twitter: </a:t>
            </a:r>
            <a:r>
              <a:rPr lang="en-US" sz="3200" dirty="0">
                <a:hlinkClick r:id="rId6"/>
              </a:rPr>
              <a:t>@PVA1946</a:t>
            </a:r>
            <a:endParaRPr lang="en-US" sz="3200" dirty="0"/>
          </a:p>
          <a:p>
            <a:pPr marL="171450" indent="-171450">
              <a:buFont typeface="Arial"/>
              <a:buChar char="•"/>
            </a:pPr>
            <a:endParaRPr lang="en-US" sz="3200" dirty="0"/>
          </a:p>
          <a:p>
            <a:pPr marL="171450" indent="-171450">
              <a:buFont typeface="Arial"/>
              <a:buChar char="•"/>
            </a:pPr>
            <a:r>
              <a:rPr lang="en-US" sz="3200" dirty="0"/>
              <a:t>Hashtags</a:t>
            </a:r>
          </a:p>
          <a:p>
            <a:pPr marL="628650" lvl="1" indent="-171450">
              <a:buFont typeface="Arial"/>
              <a:buChar char="•"/>
            </a:pPr>
            <a:r>
              <a:rPr lang="en-US" sz="3200" dirty="0"/>
              <a:t> #</a:t>
            </a:r>
            <a:r>
              <a:rPr lang="en-US" sz="3200" dirty="0" err="1"/>
              <a:t>PushingAccessForward</a:t>
            </a:r>
            <a:endParaRPr lang="en-US" sz="3200" dirty="0"/>
          </a:p>
          <a:p>
            <a:pPr marL="628650" lvl="1" indent="-171450">
              <a:buFont typeface="Arial"/>
              <a:buChar char="•"/>
            </a:pPr>
            <a:r>
              <a:rPr lang="en-US" sz="3200" dirty="0"/>
              <a:t> #</a:t>
            </a:r>
            <a:r>
              <a:rPr lang="en-US" sz="3200" dirty="0" err="1"/>
              <a:t>PVActionForce</a:t>
            </a:r>
            <a:endParaRPr lang="en-US" sz="3200" dirty="0"/>
          </a:p>
        </p:txBody>
      </p:sp>
    </p:spTree>
    <p:extLst>
      <p:ext uri="{BB962C8B-B14F-4D97-AF65-F5344CB8AC3E}">
        <p14:creationId xmlns:p14="http://schemas.microsoft.com/office/powerpoint/2010/main" val="118599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7C2F-BE63-C5A8-B22F-6B4BA3A76C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DB5AC0-B204-A653-06A2-AA9064BACD9D}"/>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b="0" i="0" dirty="0">
                <a:effectLst/>
                <a:latin typeface="Calibri" panose="020F0502020204030204" pitchFamily="34" charset="0"/>
                <a:cs typeface="Calibri" panose="020F0502020204030204" pitchFamily="34" charset="0"/>
              </a:rPr>
              <a:t>How To Find/Tag Congressional Reps </a:t>
            </a:r>
            <a:endParaRPr lang="en-US" sz="4400" dirty="0">
              <a:latin typeface="Calibri" panose="020F0502020204030204" pitchFamily="34" charset="0"/>
              <a:ea typeface="Tahoma"/>
              <a:cs typeface="Calibri" panose="020F0502020204030204" pitchFamily="34" charset="0"/>
            </a:endParaRPr>
          </a:p>
        </p:txBody>
      </p:sp>
      <p:sp>
        <p:nvSpPr>
          <p:cNvPr id="4" name="Rectangle 3">
            <a:extLst>
              <a:ext uri="{FF2B5EF4-FFF2-40B4-BE49-F238E27FC236}">
                <a16:creationId xmlns:a16="http://schemas.microsoft.com/office/drawing/2014/main" id="{A43EA568-1AD1-A40E-B079-3823D91121E7}"/>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B2629B-CB84-EFF0-72EB-9FFAF4F450C5}"/>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855F5950-1D8C-64FC-DD88-44D0B7DB98C0}"/>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07573D6C-18AE-407F-38A1-A23C44789918}"/>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ED8544CD-7AA1-856E-110A-AC63ED816DE8}"/>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
        <p:nvSpPr>
          <p:cNvPr id="3" name="TextBox 2">
            <a:extLst>
              <a:ext uri="{FF2B5EF4-FFF2-40B4-BE49-F238E27FC236}">
                <a16:creationId xmlns:a16="http://schemas.microsoft.com/office/drawing/2014/main" id="{23E9E526-65CC-08EF-C865-FF7F84261F0C}"/>
              </a:ext>
            </a:extLst>
          </p:cNvPr>
          <p:cNvSpPr txBox="1"/>
          <p:nvPr/>
        </p:nvSpPr>
        <p:spPr>
          <a:xfrm>
            <a:off x="337455" y="1371600"/>
            <a:ext cx="11440887" cy="1323439"/>
          </a:xfrm>
          <a:prstGeom prst="rect">
            <a:avLst/>
          </a:prstGeom>
          <a:noFill/>
        </p:spPr>
        <p:txBody>
          <a:bodyPr wrap="square" lIns="91440" tIns="45720" rIns="91440" bIns="45720" rtlCol="0" anchor="t">
            <a:spAutoFit/>
          </a:bodyPr>
          <a:lstStyle/>
          <a:p>
            <a:pPr marL="571500" indent="-571500" fontAlgn="base">
              <a:buFont typeface="Arial" panose="020B0604020202020204" pitchFamily="34" charset="0"/>
              <a:buChar char="•"/>
            </a:pPr>
            <a:r>
              <a:rPr lang="en-US" sz="4000" dirty="0">
                <a:hlinkClick r:id="rId3"/>
              </a:rPr>
              <a:t>Live Demo</a:t>
            </a:r>
            <a:endParaRPr lang="en-US" sz="4000" dirty="0"/>
          </a:p>
          <a:p>
            <a:pPr marL="1028700" lvl="1" indent="-571500" fontAlgn="base">
              <a:buFont typeface="Arial" panose="020B0604020202020204" pitchFamily="34" charset="0"/>
              <a:buChar char="•"/>
            </a:pPr>
            <a:r>
              <a:rPr lang="en-US" sz="4000" dirty="0"/>
              <a:t>8232 Gunston Corner Ln, Lorton, VA 22079</a:t>
            </a:r>
          </a:p>
        </p:txBody>
      </p:sp>
    </p:spTree>
    <p:extLst>
      <p:ext uri="{BB962C8B-B14F-4D97-AF65-F5344CB8AC3E}">
        <p14:creationId xmlns:p14="http://schemas.microsoft.com/office/powerpoint/2010/main" val="1094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0D4D7-6127-4444-0D23-06040AB236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9D118A-311C-6876-1127-F6D1C9440E5A}"/>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b="0" i="0" dirty="0">
                <a:effectLst/>
                <a:latin typeface="Calibri" panose="020F0502020204030204" pitchFamily="34" charset="0"/>
                <a:cs typeface="Calibri" panose="020F0502020204030204" pitchFamily="34" charset="0"/>
              </a:rPr>
              <a:t>Conclusion </a:t>
            </a:r>
            <a:endParaRPr lang="en-US" sz="4400" dirty="0">
              <a:latin typeface="Calibri" panose="020F0502020204030204" pitchFamily="34" charset="0"/>
              <a:ea typeface="Tahoma"/>
              <a:cs typeface="Calibri" panose="020F0502020204030204" pitchFamily="34" charset="0"/>
            </a:endParaRPr>
          </a:p>
        </p:txBody>
      </p:sp>
      <p:sp>
        <p:nvSpPr>
          <p:cNvPr id="4" name="Rectangle 3">
            <a:extLst>
              <a:ext uri="{FF2B5EF4-FFF2-40B4-BE49-F238E27FC236}">
                <a16:creationId xmlns:a16="http://schemas.microsoft.com/office/drawing/2014/main" id="{E270A9A4-767A-48F1-6AC0-B6C0D163F26D}"/>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4F4CEA-D3EE-3AE8-F896-70D1ECA0B7D0}"/>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80069D6B-43B1-61AA-7847-A75B7B9C0B6A}"/>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D487BAB6-085F-401A-F8B1-42CFC87A9217}"/>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7874A67D-508E-DD03-0067-B80DB57D679A}"/>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
        <p:nvSpPr>
          <p:cNvPr id="3" name="TextBox 2">
            <a:extLst>
              <a:ext uri="{FF2B5EF4-FFF2-40B4-BE49-F238E27FC236}">
                <a16:creationId xmlns:a16="http://schemas.microsoft.com/office/drawing/2014/main" id="{81194C7B-B63C-0797-8BB0-C51DEF1D7FE1}"/>
              </a:ext>
            </a:extLst>
          </p:cNvPr>
          <p:cNvSpPr txBox="1"/>
          <p:nvPr/>
        </p:nvSpPr>
        <p:spPr>
          <a:xfrm>
            <a:off x="337455" y="1371600"/>
            <a:ext cx="11440887" cy="3785652"/>
          </a:xfrm>
          <a:prstGeom prst="rect">
            <a:avLst/>
          </a:prstGeom>
          <a:noFill/>
        </p:spPr>
        <p:txBody>
          <a:bodyPr wrap="square" lIns="91440" tIns="45720" rIns="91440" bIns="45720" rtlCol="0" anchor="t">
            <a:spAutoFit/>
          </a:bodyPr>
          <a:lstStyle/>
          <a:p>
            <a:pPr marL="571500" indent="-571500" fontAlgn="base">
              <a:buFont typeface="Arial" panose="020B0604020202020204" pitchFamily="34" charset="0"/>
              <a:buChar char="•"/>
            </a:pPr>
            <a:r>
              <a:rPr lang="en-US" sz="4000" dirty="0"/>
              <a:t>Your involvement on social media can make a tremendous impact</a:t>
            </a:r>
          </a:p>
          <a:p>
            <a:pPr marL="571500" indent="-571500" fontAlgn="base">
              <a:buFont typeface="Arial" panose="020B0604020202020204" pitchFamily="34" charset="0"/>
              <a:buChar char="•"/>
            </a:pPr>
            <a:r>
              <a:rPr lang="en-US" sz="4000" dirty="0"/>
              <a:t>Let's work together to spread the word about PVA’s priorities and the upcoming testimony!</a:t>
            </a:r>
          </a:p>
          <a:p>
            <a:pPr marL="571500" indent="-571500" fontAlgn="base">
              <a:buFont typeface="Arial" panose="020B0604020202020204" pitchFamily="34" charset="0"/>
              <a:buChar char="•"/>
            </a:pPr>
            <a:r>
              <a:rPr lang="en-US" sz="4000" dirty="0"/>
              <a:t>If you have any questions, email me at </a:t>
            </a:r>
            <a:r>
              <a:rPr lang="en-US" sz="4000" u="sng" dirty="0">
                <a:hlinkClick r:id="rId3"/>
              </a:rPr>
              <a:t>JenniferH@PVA</a:t>
            </a:r>
            <a:r>
              <a:rPr lang="en-US" sz="4000" u="sng">
                <a:hlinkClick r:id="rId3"/>
              </a:rPr>
              <a:t>.org</a:t>
            </a:r>
            <a:endParaRPr lang="en-US" sz="4000" dirty="0"/>
          </a:p>
        </p:txBody>
      </p:sp>
    </p:spTree>
    <p:extLst>
      <p:ext uri="{BB962C8B-B14F-4D97-AF65-F5344CB8AC3E}">
        <p14:creationId xmlns:p14="http://schemas.microsoft.com/office/powerpoint/2010/main" val="135171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B823F-A5D7-11C3-D005-0FF20B69AD0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1F9D6A-6984-399C-9F17-ACD6EB225529}"/>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6159DA-2128-1248-0AA0-CF07BBA1F736}"/>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55DF6380-2930-8DFF-DF37-6905ECE290B4}"/>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2C37DEC8-77D5-1F4A-E361-76DE99F037E2}"/>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4A9EA40F-7C2D-1AA4-C58D-35D1E1397870}"/>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
        <p:nvSpPr>
          <p:cNvPr id="3" name="TextBox 2">
            <a:extLst>
              <a:ext uri="{FF2B5EF4-FFF2-40B4-BE49-F238E27FC236}">
                <a16:creationId xmlns:a16="http://schemas.microsoft.com/office/drawing/2014/main" id="{22B1CA6A-24FA-1482-C3CD-BB0BC1A87F2F}"/>
              </a:ext>
            </a:extLst>
          </p:cNvPr>
          <p:cNvSpPr txBox="1"/>
          <p:nvPr/>
        </p:nvSpPr>
        <p:spPr>
          <a:xfrm>
            <a:off x="375556" y="2721114"/>
            <a:ext cx="11440887" cy="707886"/>
          </a:xfrm>
          <a:prstGeom prst="rect">
            <a:avLst/>
          </a:prstGeom>
          <a:noFill/>
        </p:spPr>
        <p:txBody>
          <a:bodyPr wrap="square" lIns="91440" tIns="45720" rIns="91440" bIns="45720" rtlCol="0" anchor="t">
            <a:spAutoFit/>
          </a:bodyPr>
          <a:lstStyle/>
          <a:p>
            <a:pPr algn="ctr" fontAlgn="base"/>
            <a:r>
              <a:rPr lang="en-US" sz="4000" dirty="0"/>
              <a:t>What are your questions or concerns? </a:t>
            </a:r>
          </a:p>
        </p:txBody>
      </p:sp>
    </p:spTree>
    <p:extLst>
      <p:ext uri="{BB962C8B-B14F-4D97-AF65-F5344CB8AC3E}">
        <p14:creationId xmlns:p14="http://schemas.microsoft.com/office/powerpoint/2010/main" val="101701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EEE4-F487-F5E0-7183-8CE704254B46}"/>
              </a:ext>
            </a:extLst>
          </p:cNvPr>
          <p:cNvSpPr>
            <a:spLocks noGrp="1"/>
          </p:cNvSpPr>
          <p:nvPr>
            <p:ph type="title"/>
          </p:nvPr>
        </p:nvSpPr>
        <p:spPr/>
        <p:txBody>
          <a:bodyPr/>
          <a:lstStyle/>
          <a:p>
            <a:r>
              <a:rPr lang="en-US" sz="5400" b="1" dirty="0">
                <a:solidFill>
                  <a:srgbClr val="C00000"/>
                </a:solidFill>
                <a:latin typeface="DIN Black" pitchFamily="2" charset="77"/>
                <a:cs typeface="DINOT-Bold" panose="020B0504020101020102" pitchFamily="34" charset="77"/>
              </a:rPr>
              <a:t>Webinar Process </a:t>
            </a:r>
            <a:endParaRPr lang="en-US" sz="5400" b="1" dirty="0">
              <a:solidFill>
                <a:srgbClr val="C00000"/>
              </a:solidFill>
              <a:latin typeface="DIN Condensed" pitchFamily="2" charset="0"/>
            </a:endParaRPr>
          </a:p>
        </p:txBody>
      </p:sp>
      <p:sp>
        <p:nvSpPr>
          <p:cNvPr id="3" name="Content Placeholder 2">
            <a:extLst>
              <a:ext uri="{FF2B5EF4-FFF2-40B4-BE49-F238E27FC236}">
                <a16:creationId xmlns:a16="http://schemas.microsoft.com/office/drawing/2014/main" id="{1178A40D-B1AE-E947-F4E1-2201FC6CEE77}"/>
              </a:ext>
            </a:extLst>
          </p:cNvPr>
          <p:cNvSpPr>
            <a:spLocks noGrp="1"/>
          </p:cNvSpPr>
          <p:nvPr>
            <p:ph idx="1"/>
          </p:nvPr>
        </p:nvSpPr>
        <p:spPr>
          <a:xfrm>
            <a:off x="838200" y="1429699"/>
            <a:ext cx="10515600" cy="4351338"/>
          </a:xfrm>
        </p:spPr>
        <p:txBody>
          <a:bodyPr/>
          <a:lstStyle/>
          <a:p>
            <a:pPr algn="l" rtl="0" fontAlgn="base">
              <a:buFont typeface="Arial" panose="020B0604020202020204" pitchFamily="34" charset="0"/>
              <a:buChar char="•"/>
            </a:pPr>
            <a:r>
              <a:rPr lang="en-US" sz="3600" b="0" i="0" u="none" strike="noStrike" dirty="0">
                <a:solidFill>
                  <a:srgbClr val="000000"/>
                </a:solidFill>
                <a:effectLst/>
                <a:latin typeface="Calibri" panose="020F0502020204030204" pitchFamily="34" charset="0"/>
              </a:rPr>
              <a:t>Today’s webinar will be recorded and available for viewing on </a:t>
            </a:r>
            <a:r>
              <a:rPr lang="en-US" sz="3600" b="0" i="0" u="none" strike="noStrike" dirty="0" err="1">
                <a:solidFill>
                  <a:srgbClr val="000000"/>
                </a:solidFill>
                <a:effectLst/>
                <a:latin typeface="Calibri" panose="020F0502020204030204" pitchFamily="34" charset="0"/>
              </a:rPr>
              <a:t>PVA.org</a:t>
            </a:r>
            <a:r>
              <a:rPr lang="en-US" sz="3600" b="0" i="0" dirty="0">
                <a:solidFill>
                  <a:srgbClr val="000000"/>
                </a:solidFill>
                <a:effectLst/>
                <a:latin typeface="Calibri" panose="020F0502020204030204" pitchFamily="34" charset="0"/>
              </a:rPr>
              <a:t>​</a:t>
            </a:r>
            <a:endParaRPr lang="en-US" sz="36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600" b="0" i="0" u="none" strike="noStrike" dirty="0">
                <a:solidFill>
                  <a:srgbClr val="000000"/>
                </a:solidFill>
                <a:effectLst/>
                <a:latin typeface="Calibri" panose="020F0502020204030204" pitchFamily="34" charset="0"/>
              </a:rPr>
              <a:t>Closed Captioning is available. Click the CC button in the meeting controls bar at the bottom of your screen to turn it on.</a:t>
            </a:r>
            <a:r>
              <a:rPr lang="en-US" sz="3600" b="0" i="0" dirty="0">
                <a:solidFill>
                  <a:srgbClr val="000000"/>
                </a:solidFill>
                <a:effectLst/>
                <a:latin typeface="Calibri" panose="020F0502020204030204" pitchFamily="34" charset="0"/>
              </a:rPr>
              <a:t>​</a:t>
            </a:r>
            <a:endParaRPr lang="en-US" sz="36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3600" b="0" i="0" u="none" strike="noStrike" dirty="0">
                <a:solidFill>
                  <a:srgbClr val="000000"/>
                </a:solidFill>
                <a:effectLst/>
                <a:latin typeface="Calibri" panose="020F0502020204030204" pitchFamily="34" charset="0"/>
              </a:rPr>
              <a:t>If you have a question, please type it in the Q&amp;A box. Questions will be answered at the end of the program.</a:t>
            </a:r>
            <a:endParaRPr lang="en-US" sz="3600" b="0" i="0" dirty="0">
              <a:solidFill>
                <a:srgbClr val="000000"/>
              </a:solidFill>
              <a:effectLst/>
              <a:latin typeface="Arial" panose="020B0604020202020204" pitchFamily="34" charset="0"/>
            </a:endParaRPr>
          </a:p>
          <a:p>
            <a:endParaRPr lang="en-US" sz="3200" dirty="0"/>
          </a:p>
        </p:txBody>
      </p:sp>
    </p:spTree>
    <p:extLst>
      <p:ext uri="{BB962C8B-B14F-4D97-AF65-F5344CB8AC3E}">
        <p14:creationId xmlns:p14="http://schemas.microsoft.com/office/powerpoint/2010/main" val="101358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EEE4-F487-F5E0-7183-8CE704254B46}"/>
              </a:ext>
            </a:extLst>
          </p:cNvPr>
          <p:cNvSpPr>
            <a:spLocks noGrp="1"/>
          </p:cNvSpPr>
          <p:nvPr>
            <p:ph type="title"/>
          </p:nvPr>
        </p:nvSpPr>
        <p:spPr/>
        <p:txBody>
          <a:bodyPr/>
          <a:lstStyle/>
          <a:p>
            <a:r>
              <a:rPr lang="en-US" sz="5400" b="1" dirty="0">
                <a:solidFill>
                  <a:srgbClr val="C00000"/>
                </a:solidFill>
                <a:latin typeface="DIN Black" pitchFamily="2" charset="77"/>
                <a:cs typeface="DINOT-Bold" panose="020B0504020101020102" pitchFamily="34" charset="77"/>
              </a:rPr>
              <a:t>Special Welcome</a:t>
            </a:r>
            <a:endParaRPr lang="en-US" sz="5400" b="1" dirty="0">
              <a:solidFill>
                <a:srgbClr val="C00000"/>
              </a:solidFill>
              <a:latin typeface="DIN Condensed" pitchFamily="2" charset="0"/>
            </a:endParaRPr>
          </a:p>
        </p:txBody>
      </p:sp>
      <p:sp>
        <p:nvSpPr>
          <p:cNvPr id="3" name="Content Placeholder 2">
            <a:extLst>
              <a:ext uri="{FF2B5EF4-FFF2-40B4-BE49-F238E27FC236}">
                <a16:creationId xmlns:a16="http://schemas.microsoft.com/office/drawing/2014/main" id="{1178A40D-B1AE-E947-F4E1-2201FC6CEE77}"/>
              </a:ext>
            </a:extLst>
          </p:cNvPr>
          <p:cNvSpPr>
            <a:spLocks noGrp="1"/>
          </p:cNvSpPr>
          <p:nvPr>
            <p:ph sz="half" idx="1"/>
          </p:nvPr>
        </p:nvSpPr>
        <p:spPr>
          <a:xfrm>
            <a:off x="989029" y="1253331"/>
            <a:ext cx="5181600" cy="4351338"/>
          </a:xfrm>
        </p:spPr>
        <p:txBody>
          <a:bodyPr/>
          <a:lstStyle/>
          <a:p>
            <a:pPr marL="0" indent="0" algn="ctr" rtl="0" fontAlgn="base">
              <a:buNone/>
            </a:pPr>
            <a:endParaRPr lang="en-US" sz="3600" b="0" i="0" u="none" strike="noStrike" dirty="0">
              <a:solidFill>
                <a:srgbClr val="000000"/>
              </a:solidFill>
              <a:effectLst/>
              <a:latin typeface="Calibri" panose="020F0502020204030204" pitchFamily="34" charset="0"/>
            </a:endParaRPr>
          </a:p>
          <a:p>
            <a:pPr marL="0" indent="0" algn="ctr" rtl="0" fontAlgn="base">
              <a:buNone/>
            </a:pPr>
            <a:endParaRPr lang="en-US" sz="3600" b="0" i="0" u="none" strike="noStrike" dirty="0">
              <a:solidFill>
                <a:srgbClr val="000000"/>
              </a:solidFill>
              <a:effectLst/>
              <a:latin typeface="Calibri" panose="020F0502020204030204" pitchFamily="34" charset="0"/>
            </a:endParaRPr>
          </a:p>
          <a:p>
            <a:pPr marL="0" indent="0" algn="ctr" rtl="0" fontAlgn="base">
              <a:buNone/>
            </a:pPr>
            <a:r>
              <a:rPr lang="en-US" sz="3600" b="0" i="0" u="none" strike="noStrike" dirty="0">
                <a:solidFill>
                  <a:srgbClr val="000000"/>
                </a:solidFill>
                <a:effectLst/>
                <a:latin typeface="Calibri" panose="020F0502020204030204" pitchFamily="34" charset="0"/>
              </a:rPr>
              <a:t>PVA National President &amp; Chairman of the Board Robert Thomas</a:t>
            </a:r>
            <a:endParaRPr lang="en-US" sz="3600" dirty="0">
              <a:solidFill>
                <a:srgbClr val="000000"/>
              </a:solidFill>
              <a:latin typeface="Calibri" panose="020F0502020204030204" pitchFamily="34" charset="0"/>
            </a:endParaRPr>
          </a:p>
          <a:p>
            <a:endParaRPr lang="en-US" sz="3200" dirty="0"/>
          </a:p>
        </p:txBody>
      </p:sp>
      <p:pic>
        <p:nvPicPr>
          <p:cNvPr id="5" name="Content Placeholder 4">
            <a:extLst>
              <a:ext uri="{FF2B5EF4-FFF2-40B4-BE49-F238E27FC236}">
                <a16:creationId xmlns:a16="http://schemas.microsoft.com/office/drawing/2014/main" id="{88FEB933-2A94-4D77-B1FC-C163C535092C}"/>
              </a:ext>
            </a:extLst>
          </p:cNvPr>
          <p:cNvPicPr>
            <a:picLocks noGrp="1" noChangeAspect="1"/>
          </p:cNvPicPr>
          <p:nvPr>
            <p:ph sz="half" idx="2"/>
          </p:nvPr>
        </p:nvPicPr>
        <p:blipFill>
          <a:blip r:embed="rId3"/>
          <a:stretch>
            <a:fillRect/>
          </a:stretch>
        </p:blipFill>
        <p:spPr>
          <a:xfrm>
            <a:off x="6911254" y="1253331"/>
            <a:ext cx="3481070" cy="4351338"/>
          </a:xfrm>
          <a:prstGeom prst="rect">
            <a:avLst/>
          </a:prstGeom>
        </p:spPr>
      </p:pic>
    </p:spTree>
    <p:extLst>
      <p:ext uri="{BB962C8B-B14F-4D97-AF65-F5344CB8AC3E}">
        <p14:creationId xmlns:p14="http://schemas.microsoft.com/office/powerpoint/2010/main" val="1711124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EEE4-F487-F5E0-7183-8CE704254B46}"/>
              </a:ext>
            </a:extLst>
          </p:cNvPr>
          <p:cNvSpPr>
            <a:spLocks noGrp="1"/>
          </p:cNvSpPr>
          <p:nvPr>
            <p:ph type="title"/>
          </p:nvPr>
        </p:nvSpPr>
        <p:spPr/>
        <p:txBody>
          <a:bodyPr/>
          <a:lstStyle/>
          <a:p>
            <a:r>
              <a:rPr lang="en-US" sz="5400" b="1" dirty="0">
                <a:solidFill>
                  <a:srgbClr val="C00000"/>
                </a:solidFill>
                <a:latin typeface="DIN Black" pitchFamily="2" charset="77"/>
                <a:cs typeface="DINOT-Bold" panose="020B0504020101020102" pitchFamily="34" charset="77"/>
              </a:rPr>
              <a:t>Webinar Overview</a:t>
            </a:r>
            <a:endParaRPr lang="en-US" sz="5400" b="1" dirty="0">
              <a:solidFill>
                <a:srgbClr val="C00000"/>
              </a:solidFill>
              <a:latin typeface="DIN Condensed" pitchFamily="2" charset="0"/>
            </a:endParaRPr>
          </a:p>
        </p:txBody>
      </p:sp>
      <p:sp>
        <p:nvSpPr>
          <p:cNvPr id="3" name="Content Placeholder 2">
            <a:extLst>
              <a:ext uri="{FF2B5EF4-FFF2-40B4-BE49-F238E27FC236}">
                <a16:creationId xmlns:a16="http://schemas.microsoft.com/office/drawing/2014/main" id="{1178A40D-B1AE-E947-F4E1-2201FC6CEE77}"/>
              </a:ext>
            </a:extLst>
          </p:cNvPr>
          <p:cNvSpPr>
            <a:spLocks noGrp="1"/>
          </p:cNvSpPr>
          <p:nvPr>
            <p:ph idx="1"/>
          </p:nvPr>
        </p:nvSpPr>
        <p:spPr>
          <a:xfrm>
            <a:off x="838200" y="1542407"/>
            <a:ext cx="11067288" cy="4351338"/>
          </a:xfrm>
        </p:spPr>
        <p:txBody>
          <a:bodyPr lIns="91440" tIns="45720" rIns="91440" bIns="45720" anchor="t"/>
          <a:lstStyle/>
          <a:p>
            <a:r>
              <a:rPr lang="en-US" sz="3200" dirty="0"/>
              <a:t>Priorities Update</a:t>
            </a:r>
          </a:p>
          <a:p>
            <a:pPr lvl="1"/>
            <a:r>
              <a:rPr lang="en-US" sz="2800" dirty="0"/>
              <a:t>Heather Ansley, PVA’s Chief Policy Officer</a:t>
            </a:r>
          </a:p>
          <a:p>
            <a:r>
              <a:rPr lang="en-US" sz="3200" dirty="0"/>
              <a:t>Testimony Overview</a:t>
            </a:r>
          </a:p>
          <a:p>
            <a:pPr lvl="1"/>
            <a:r>
              <a:rPr lang="en-US" sz="2800" dirty="0"/>
              <a:t>Morgan Brown, PVA’s National Legislative Director </a:t>
            </a:r>
          </a:p>
          <a:p>
            <a:pPr lvl="1"/>
            <a:r>
              <a:rPr lang="en-US" sz="2800" dirty="0"/>
              <a:t>Lisa Elijah, PVA’s Grassroots Advocacy Manager</a:t>
            </a:r>
          </a:p>
          <a:p>
            <a:r>
              <a:rPr lang="en-US" sz="3200" dirty="0"/>
              <a:t>Overview of </a:t>
            </a:r>
            <a:r>
              <a:rPr lang="en-US" sz="3200" dirty="0" err="1"/>
              <a:t>PVAction</a:t>
            </a:r>
            <a:r>
              <a:rPr lang="en-US" sz="3200" dirty="0"/>
              <a:t> Force and Testimony Toolkit</a:t>
            </a:r>
          </a:p>
          <a:p>
            <a:pPr lvl="1"/>
            <a:r>
              <a:rPr lang="en-US" sz="2800" dirty="0"/>
              <a:t>Lisa Elijah</a:t>
            </a:r>
          </a:p>
          <a:p>
            <a:pPr lvl="1"/>
            <a:r>
              <a:rPr lang="en-US" sz="2800" dirty="0"/>
              <a:t>Jennifer Hill, PVA’s Digital Content Specialist </a:t>
            </a:r>
          </a:p>
        </p:txBody>
      </p:sp>
    </p:spTree>
    <p:extLst>
      <p:ext uri="{BB962C8B-B14F-4D97-AF65-F5344CB8AC3E}">
        <p14:creationId xmlns:p14="http://schemas.microsoft.com/office/powerpoint/2010/main" val="2441928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EEE4-F487-F5E0-7183-8CE704254B46}"/>
              </a:ext>
            </a:extLst>
          </p:cNvPr>
          <p:cNvSpPr>
            <a:spLocks noGrp="1"/>
          </p:cNvSpPr>
          <p:nvPr>
            <p:ph type="title"/>
          </p:nvPr>
        </p:nvSpPr>
        <p:spPr/>
        <p:txBody>
          <a:bodyPr/>
          <a:lstStyle/>
          <a:p>
            <a:r>
              <a:rPr lang="en-US" sz="5400" b="1" dirty="0">
                <a:solidFill>
                  <a:srgbClr val="C00000"/>
                </a:solidFill>
                <a:latin typeface="DIN Black" pitchFamily="2" charset="77"/>
                <a:cs typeface="DINOT-Bold" panose="020B0504020101020102" pitchFamily="34" charset="77"/>
              </a:rPr>
              <a:t>PVA’s 2024 Priorities</a:t>
            </a:r>
            <a:endParaRPr lang="en-US" sz="5400" b="1" dirty="0">
              <a:solidFill>
                <a:srgbClr val="C00000"/>
              </a:solidFill>
              <a:latin typeface="DIN Condensed" pitchFamily="2" charset="0"/>
            </a:endParaRPr>
          </a:p>
        </p:txBody>
      </p:sp>
      <p:sp>
        <p:nvSpPr>
          <p:cNvPr id="3" name="Content Placeholder 2">
            <a:extLst>
              <a:ext uri="{FF2B5EF4-FFF2-40B4-BE49-F238E27FC236}">
                <a16:creationId xmlns:a16="http://schemas.microsoft.com/office/drawing/2014/main" id="{1178A40D-B1AE-E947-F4E1-2201FC6CEE77}"/>
              </a:ext>
            </a:extLst>
          </p:cNvPr>
          <p:cNvSpPr>
            <a:spLocks noGrp="1"/>
          </p:cNvSpPr>
          <p:nvPr>
            <p:ph idx="1"/>
          </p:nvPr>
        </p:nvSpPr>
        <p:spPr>
          <a:xfrm>
            <a:off x="838200" y="1542407"/>
            <a:ext cx="11067288" cy="4351338"/>
          </a:xfrm>
        </p:spPr>
        <p:txBody>
          <a:bodyPr lIns="91440" tIns="45720" rIns="91440" bIns="45720" anchor="t"/>
          <a:lstStyle/>
          <a:p>
            <a:pPr lvl="0"/>
            <a:r>
              <a:rPr lang="en-US" dirty="0"/>
              <a:t>Protect Access to VA's Specialized Health Care Services </a:t>
            </a:r>
          </a:p>
          <a:p>
            <a:pPr lvl="0"/>
            <a:r>
              <a:rPr lang="en-US" dirty="0"/>
              <a:t>Expand Access to VA Long-Term Services and Supports</a:t>
            </a:r>
          </a:p>
          <a:p>
            <a:pPr lvl="0"/>
            <a:r>
              <a:rPr lang="en-US" dirty="0"/>
              <a:t>Improve VA Benefits and Health Care Services for Paralyzed Veterans and their Survivors</a:t>
            </a:r>
          </a:p>
          <a:p>
            <a:pPr lvl="0"/>
            <a:r>
              <a:rPr lang="en-US" dirty="0"/>
              <a:t>Protect the Civil Rights of People with Disabilities  </a:t>
            </a:r>
          </a:p>
          <a:p>
            <a:pPr lvl="0"/>
            <a:r>
              <a:rPr lang="en-US" dirty="0"/>
              <a:t>Improve Access to Social Security Benefits</a:t>
            </a:r>
          </a:p>
          <a:p>
            <a:pPr lvl="0"/>
            <a:r>
              <a:rPr lang="en-US" dirty="0"/>
              <a:t>Increase Employment Prospects for Veterans with Disabilities</a:t>
            </a:r>
          </a:p>
        </p:txBody>
      </p:sp>
    </p:spTree>
    <p:extLst>
      <p:ext uri="{BB962C8B-B14F-4D97-AF65-F5344CB8AC3E}">
        <p14:creationId xmlns:p14="http://schemas.microsoft.com/office/powerpoint/2010/main" val="27925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EEEE4-F487-F5E0-7183-8CE704254B46}"/>
              </a:ext>
            </a:extLst>
          </p:cNvPr>
          <p:cNvSpPr>
            <a:spLocks noGrp="1"/>
          </p:cNvSpPr>
          <p:nvPr>
            <p:ph type="title"/>
          </p:nvPr>
        </p:nvSpPr>
        <p:spPr/>
        <p:txBody>
          <a:bodyPr/>
          <a:lstStyle/>
          <a:p>
            <a:r>
              <a:rPr lang="en-US" sz="5400" b="1" dirty="0">
                <a:solidFill>
                  <a:srgbClr val="C00000"/>
                </a:solidFill>
                <a:latin typeface="DIN Black" pitchFamily="2" charset="77"/>
                <a:cs typeface="DINOT-Bold" panose="020B0504020101020102" pitchFamily="34" charset="77"/>
              </a:rPr>
              <a:t>PVA’s 2024 Priorities—Resources </a:t>
            </a:r>
            <a:endParaRPr lang="en-US" sz="5400" b="1" dirty="0">
              <a:solidFill>
                <a:srgbClr val="C00000"/>
              </a:solidFill>
              <a:latin typeface="DIN Condensed" pitchFamily="2" charset="0"/>
            </a:endParaRPr>
          </a:p>
        </p:txBody>
      </p:sp>
      <p:sp>
        <p:nvSpPr>
          <p:cNvPr id="3" name="Content Placeholder 2">
            <a:extLst>
              <a:ext uri="{FF2B5EF4-FFF2-40B4-BE49-F238E27FC236}">
                <a16:creationId xmlns:a16="http://schemas.microsoft.com/office/drawing/2014/main" id="{1178A40D-B1AE-E947-F4E1-2201FC6CEE77}"/>
              </a:ext>
            </a:extLst>
          </p:cNvPr>
          <p:cNvSpPr>
            <a:spLocks noGrp="1"/>
          </p:cNvSpPr>
          <p:nvPr>
            <p:ph idx="1"/>
          </p:nvPr>
        </p:nvSpPr>
        <p:spPr>
          <a:xfrm>
            <a:off x="838200" y="1542407"/>
            <a:ext cx="11067288" cy="4351338"/>
          </a:xfrm>
        </p:spPr>
        <p:txBody>
          <a:bodyPr lIns="91440" tIns="45720" rIns="91440" bIns="45720" anchor="t"/>
          <a:lstStyle/>
          <a:p>
            <a:pPr lvl="0"/>
            <a:r>
              <a:rPr lang="en-US" dirty="0"/>
              <a:t>PVA’s policy priorities webpage: </a:t>
            </a:r>
            <a:r>
              <a:rPr lang="en-US" dirty="0">
                <a:hlinkClick r:id="rId3"/>
              </a:rPr>
              <a:t>https://pva.org/research-resources/policy-priorities/</a:t>
            </a:r>
            <a:r>
              <a:rPr lang="en-US" dirty="0"/>
              <a:t>. </a:t>
            </a:r>
          </a:p>
          <a:p>
            <a:pPr lvl="1"/>
            <a:r>
              <a:rPr lang="en-US" dirty="0"/>
              <a:t>Includes links to:</a:t>
            </a:r>
          </a:p>
          <a:p>
            <a:pPr lvl="2"/>
            <a:r>
              <a:rPr lang="en-US" dirty="0">
                <a:hlinkClick r:id="rId4"/>
              </a:rPr>
              <a:t>PVA’s 2024 Priorities Overview</a:t>
            </a:r>
            <a:endParaRPr lang="en-US" dirty="0"/>
          </a:p>
          <a:p>
            <a:pPr lvl="2"/>
            <a:r>
              <a:rPr lang="en-US" dirty="0">
                <a:hlinkClick r:id="rId5"/>
              </a:rPr>
              <a:t>PVA’s 2023-2024 Veterans Journey Legislative Map</a:t>
            </a:r>
            <a:endParaRPr lang="en-US" dirty="0"/>
          </a:p>
          <a:p>
            <a:pPr lvl="2"/>
            <a:r>
              <a:rPr lang="en-US" dirty="0"/>
              <a:t>PVA’s 2024 policy papers:</a:t>
            </a:r>
          </a:p>
          <a:p>
            <a:pPr lvl="3"/>
            <a:r>
              <a:rPr lang="en-US" dirty="0">
                <a:hlinkClick r:id="rId6"/>
              </a:rPr>
              <a:t>Protect Access to VA's Specialized Health Care Services</a:t>
            </a:r>
            <a:r>
              <a:rPr lang="en-US" dirty="0"/>
              <a:t> </a:t>
            </a:r>
          </a:p>
          <a:p>
            <a:pPr lvl="3"/>
            <a:r>
              <a:rPr lang="en-US" dirty="0">
                <a:hlinkClick r:id="rId7"/>
              </a:rPr>
              <a:t>Expand Access to VA Long-Term Services and Supports</a:t>
            </a:r>
            <a:endParaRPr lang="en-US" dirty="0"/>
          </a:p>
          <a:p>
            <a:pPr lvl="3"/>
            <a:r>
              <a:rPr lang="en-US" dirty="0">
                <a:hlinkClick r:id="rId8"/>
              </a:rPr>
              <a:t>Improve VA Benefits and Health Care Services for Paralyzed Veterans and their Survivors</a:t>
            </a:r>
            <a:endParaRPr lang="en-US" dirty="0"/>
          </a:p>
          <a:p>
            <a:pPr lvl="3"/>
            <a:r>
              <a:rPr lang="en-US" dirty="0">
                <a:hlinkClick r:id="rId9"/>
              </a:rPr>
              <a:t>Protect the Civil Rights of People with Disabilities</a:t>
            </a:r>
            <a:r>
              <a:rPr lang="en-US" dirty="0"/>
              <a:t>  </a:t>
            </a:r>
          </a:p>
          <a:p>
            <a:pPr lvl="3"/>
            <a:r>
              <a:rPr lang="en-US" dirty="0">
                <a:hlinkClick r:id="rId10"/>
              </a:rPr>
              <a:t>Improve Access to Social Security Benefits</a:t>
            </a:r>
            <a:endParaRPr lang="en-US" dirty="0"/>
          </a:p>
          <a:p>
            <a:pPr lvl="3"/>
            <a:r>
              <a:rPr lang="en-US" dirty="0">
                <a:hlinkClick r:id="rId11"/>
              </a:rPr>
              <a:t>Increase Employment Prospects for Veterans with Disabilities</a:t>
            </a:r>
            <a:endParaRPr lang="en-US" dirty="0"/>
          </a:p>
          <a:p>
            <a:pPr lvl="3"/>
            <a:endParaRPr lang="en-US" dirty="0"/>
          </a:p>
        </p:txBody>
      </p:sp>
    </p:spTree>
    <p:extLst>
      <p:ext uri="{BB962C8B-B14F-4D97-AF65-F5344CB8AC3E}">
        <p14:creationId xmlns:p14="http://schemas.microsoft.com/office/powerpoint/2010/main" val="96034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87686B-A27C-11FE-4A3F-460A1267E4B0}"/>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BBDBD1-8F3A-8A45-AE03-66B75398D032}"/>
              </a:ext>
            </a:extLst>
          </p:cNvPr>
          <p:cNvSpPr txBox="1"/>
          <p:nvPr/>
        </p:nvSpPr>
        <p:spPr>
          <a:xfrm>
            <a:off x="2364828" y="2707627"/>
            <a:ext cx="7248808" cy="800219"/>
          </a:xfrm>
          <a:prstGeom prst="rect">
            <a:avLst/>
          </a:prstGeom>
          <a:noFill/>
        </p:spPr>
        <p:txBody>
          <a:bodyPr wrap="square" lIns="91440" tIns="45720" rIns="91440" bIns="45720" rtlCol="0" anchor="t">
            <a:spAutoFit/>
          </a:bodyPr>
          <a:lstStyle/>
          <a:p>
            <a:pPr algn="ctr"/>
            <a:r>
              <a:rPr lang="en-US" sz="4600" b="1" dirty="0">
                <a:solidFill>
                  <a:srgbClr val="B22A2D"/>
                </a:solidFill>
                <a:latin typeface="DIN Black"/>
                <a:ea typeface="Tahoma"/>
                <a:cs typeface="Tahoma"/>
              </a:rPr>
              <a:t>Testimony Social Media</a:t>
            </a:r>
          </a:p>
        </p:txBody>
      </p:sp>
      <p:sp>
        <p:nvSpPr>
          <p:cNvPr id="5" name="Rectangle 4">
            <a:extLst>
              <a:ext uri="{FF2B5EF4-FFF2-40B4-BE49-F238E27FC236}">
                <a16:creationId xmlns:a16="http://schemas.microsoft.com/office/drawing/2014/main" id="{E9C1A0D6-DF4C-8749-9BC0-E10B721520B1}"/>
              </a:ext>
            </a:extLst>
          </p:cNvPr>
          <p:cNvSpPr/>
          <p:nvPr/>
        </p:nvSpPr>
        <p:spPr>
          <a:xfrm>
            <a:off x="2517058" y="3681248"/>
            <a:ext cx="6913189" cy="88642"/>
          </a:xfrm>
          <a:prstGeom prst="rect">
            <a:avLst/>
          </a:prstGeom>
          <a:solidFill>
            <a:srgbClr val="B2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A5EB5E-48B7-194E-A712-57EDC308055A}"/>
              </a:ext>
            </a:extLst>
          </p:cNvPr>
          <p:cNvSpPr txBox="1"/>
          <p:nvPr/>
        </p:nvSpPr>
        <p:spPr>
          <a:xfrm>
            <a:off x="2657453" y="3867806"/>
            <a:ext cx="6663558" cy="400110"/>
          </a:xfrm>
          <a:prstGeom prst="rect">
            <a:avLst/>
          </a:prstGeom>
          <a:noFill/>
        </p:spPr>
        <p:txBody>
          <a:bodyPr wrap="square" lIns="91440" tIns="45720" rIns="91440" bIns="45720" rtlCol="0" anchor="t">
            <a:spAutoFit/>
          </a:bodyPr>
          <a:lstStyle/>
          <a:p>
            <a:pPr algn="ctr"/>
            <a:r>
              <a:rPr lang="en-US" sz="2000" b="1" dirty="0">
                <a:solidFill>
                  <a:srgbClr val="233349"/>
                </a:solidFill>
                <a:latin typeface="DINOT-Bold"/>
                <a:ea typeface="Tahoma"/>
                <a:cs typeface="Tahoma"/>
              </a:rPr>
              <a:t>Using Your Voice For #PushingAccessForward</a:t>
            </a:r>
          </a:p>
        </p:txBody>
      </p:sp>
      <p:sp>
        <p:nvSpPr>
          <p:cNvPr id="7" name="TextBox 6">
            <a:extLst>
              <a:ext uri="{FF2B5EF4-FFF2-40B4-BE49-F238E27FC236}">
                <a16:creationId xmlns:a16="http://schemas.microsoft.com/office/drawing/2014/main" id="{5F247FAA-9E8C-B24E-B295-1F932EAA50F9}"/>
              </a:ext>
            </a:extLst>
          </p:cNvPr>
          <p:cNvSpPr txBox="1"/>
          <p:nvPr/>
        </p:nvSpPr>
        <p:spPr>
          <a:xfrm>
            <a:off x="2657453" y="4444234"/>
            <a:ext cx="6663558" cy="369332"/>
          </a:xfrm>
          <a:prstGeom prst="rect">
            <a:avLst/>
          </a:prstGeom>
          <a:noFill/>
        </p:spPr>
        <p:txBody>
          <a:bodyPr wrap="square" lIns="91440" tIns="45720" rIns="91440" bIns="45720" rtlCol="0" anchor="t">
            <a:spAutoFit/>
          </a:bodyPr>
          <a:lstStyle/>
          <a:p>
            <a:pPr algn="ctr"/>
            <a:r>
              <a:rPr lang="en-US" b="1" dirty="0"/>
              <a:t>Presented by: </a:t>
            </a:r>
            <a:r>
              <a:rPr lang="en-US" dirty="0"/>
              <a:t>Jennifer Hill</a:t>
            </a:r>
          </a:p>
        </p:txBody>
      </p:sp>
      <p:pic>
        <p:nvPicPr>
          <p:cNvPr id="11" name="Picture 10">
            <a:extLst>
              <a:ext uri="{FF2B5EF4-FFF2-40B4-BE49-F238E27FC236}">
                <a16:creationId xmlns:a16="http://schemas.microsoft.com/office/drawing/2014/main" id="{57794F5E-920B-6541-A584-763401C6C07E}"/>
              </a:ext>
            </a:extLst>
          </p:cNvPr>
          <p:cNvPicPr>
            <a:picLocks noChangeAspect="1"/>
          </p:cNvPicPr>
          <p:nvPr/>
        </p:nvPicPr>
        <p:blipFill rotWithShape="1">
          <a:blip r:embed="rId3"/>
          <a:srcRect l="64706" t="-1" r="31554" b="3552"/>
          <a:stretch/>
        </p:blipFill>
        <p:spPr>
          <a:xfrm>
            <a:off x="7777281" y="6174742"/>
            <a:ext cx="492463" cy="683258"/>
          </a:xfrm>
          <a:prstGeom prst="rect">
            <a:avLst/>
          </a:prstGeom>
        </p:spPr>
      </p:pic>
      <p:pic>
        <p:nvPicPr>
          <p:cNvPr id="14" name="Picture 13">
            <a:extLst>
              <a:ext uri="{FF2B5EF4-FFF2-40B4-BE49-F238E27FC236}">
                <a16:creationId xmlns:a16="http://schemas.microsoft.com/office/drawing/2014/main" id="{0C02CA02-E868-A52C-E9F2-4D121EB8E46E}"/>
              </a:ext>
            </a:extLst>
          </p:cNvPr>
          <p:cNvPicPr>
            <a:picLocks noChangeAspect="1"/>
          </p:cNvPicPr>
          <p:nvPr/>
        </p:nvPicPr>
        <p:blipFill rotWithShape="1">
          <a:blip r:embed="rId3"/>
          <a:srcRect l="77957" t="-1" r="16542" b="3552"/>
          <a:stretch/>
        </p:blipFill>
        <p:spPr>
          <a:xfrm>
            <a:off x="10330323" y="6174742"/>
            <a:ext cx="724395" cy="683258"/>
          </a:xfrm>
          <a:prstGeom prst="rect">
            <a:avLst/>
          </a:prstGeom>
        </p:spPr>
      </p:pic>
      <p:pic>
        <p:nvPicPr>
          <p:cNvPr id="15" name="Picture 14">
            <a:extLst>
              <a:ext uri="{FF2B5EF4-FFF2-40B4-BE49-F238E27FC236}">
                <a16:creationId xmlns:a16="http://schemas.microsoft.com/office/drawing/2014/main" id="{1249B08F-2D04-5DD8-F78D-CFEB109ABD8B}"/>
              </a:ext>
            </a:extLst>
          </p:cNvPr>
          <p:cNvPicPr>
            <a:picLocks noChangeAspect="1"/>
          </p:cNvPicPr>
          <p:nvPr/>
        </p:nvPicPr>
        <p:blipFill rotWithShape="1">
          <a:blip r:embed="rId3"/>
          <a:srcRect l="68479" t="-1" r="23895" b="3552"/>
          <a:stretch/>
        </p:blipFill>
        <p:spPr>
          <a:xfrm>
            <a:off x="11043111" y="6174742"/>
            <a:ext cx="1004207" cy="683258"/>
          </a:xfrm>
          <a:prstGeom prst="rect">
            <a:avLst/>
          </a:prstGeom>
        </p:spPr>
      </p:pic>
      <p:sp>
        <p:nvSpPr>
          <p:cNvPr id="16" name="TextBox 15">
            <a:extLst>
              <a:ext uri="{FF2B5EF4-FFF2-40B4-BE49-F238E27FC236}">
                <a16:creationId xmlns:a16="http://schemas.microsoft.com/office/drawing/2014/main" id="{8D3155A9-863F-E99F-1462-6ED2E6AA73A4}"/>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Tree>
    <p:extLst>
      <p:ext uri="{BB962C8B-B14F-4D97-AF65-F5344CB8AC3E}">
        <p14:creationId xmlns:p14="http://schemas.microsoft.com/office/powerpoint/2010/main" val="289703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03D78-6B2D-ACEC-DFC4-BC80673C7D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23C4EA-3AFB-EA29-335D-2AF95B791BF1}"/>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dirty="0">
                <a:latin typeface="Calibri" panose="020F0502020204030204" pitchFamily="34" charset="0"/>
                <a:ea typeface="Calibri"/>
                <a:cs typeface="Calibri" panose="020F0502020204030204" pitchFamily="34" charset="0"/>
              </a:rPr>
              <a:t>Goals of </a:t>
            </a:r>
            <a:r>
              <a:rPr lang="en-US" sz="4400" dirty="0">
                <a:latin typeface="Calibri" panose="020F0502020204030204" pitchFamily="34" charset="0"/>
                <a:ea typeface="Tahoma"/>
                <a:cs typeface="Calibri" panose="020F0502020204030204" pitchFamily="34" charset="0"/>
              </a:rPr>
              <a:t>Testimony Social Media</a:t>
            </a:r>
          </a:p>
        </p:txBody>
      </p:sp>
      <p:sp>
        <p:nvSpPr>
          <p:cNvPr id="3" name="TextBox 2">
            <a:extLst>
              <a:ext uri="{FF2B5EF4-FFF2-40B4-BE49-F238E27FC236}">
                <a16:creationId xmlns:a16="http://schemas.microsoft.com/office/drawing/2014/main" id="{7100C960-C7D6-A667-62A4-827DEF55B20C}"/>
              </a:ext>
            </a:extLst>
          </p:cNvPr>
          <p:cNvSpPr txBox="1"/>
          <p:nvPr/>
        </p:nvSpPr>
        <p:spPr>
          <a:xfrm>
            <a:off x="337455" y="1371600"/>
            <a:ext cx="11440887" cy="3477875"/>
          </a:xfrm>
          <a:prstGeom prst="rect">
            <a:avLst/>
          </a:prstGeom>
          <a:noFill/>
        </p:spPr>
        <p:txBody>
          <a:bodyPr wrap="square" lIns="91440" tIns="45720" rIns="91440" bIns="45720" rtlCol="0" anchor="t">
            <a:spAutoFit/>
          </a:bodyPr>
          <a:lstStyle/>
          <a:p>
            <a:pPr marL="171450" indent="-171450">
              <a:buFont typeface="Arial"/>
              <a:buChar char="•"/>
            </a:pPr>
            <a:r>
              <a:rPr lang="en-US" sz="4400" dirty="0"/>
              <a:t>Leverage the power of social media to promote testimony</a:t>
            </a:r>
          </a:p>
          <a:p>
            <a:pPr marL="171450" indent="-171450">
              <a:buFont typeface="Arial"/>
              <a:buChar char="•"/>
            </a:pPr>
            <a:endParaRPr lang="en-US" sz="4400" dirty="0"/>
          </a:p>
          <a:p>
            <a:pPr marL="171450" indent="-171450">
              <a:buFont typeface="Arial"/>
              <a:buChar char="•"/>
            </a:pPr>
            <a:r>
              <a:rPr lang="en-US" sz="4400" dirty="0"/>
              <a:t>Encourage family and friends to send </a:t>
            </a:r>
            <a:r>
              <a:rPr lang="en-US" sz="4400" dirty="0" err="1"/>
              <a:t>PVAction</a:t>
            </a:r>
            <a:r>
              <a:rPr lang="en-US" sz="4400" dirty="0"/>
              <a:t> Force letters</a:t>
            </a:r>
          </a:p>
        </p:txBody>
      </p:sp>
      <p:sp>
        <p:nvSpPr>
          <p:cNvPr id="4" name="Rectangle 3">
            <a:extLst>
              <a:ext uri="{FF2B5EF4-FFF2-40B4-BE49-F238E27FC236}">
                <a16:creationId xmlns:a16="http://schemas.microsoft.com/office/drawing/2014/main" id="{047A1A0C-4620-DF40-1AD8-50F6DF7C582A}"/>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53DF14-9216-D17B-BF08-B26E52F88E3D}"/>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74102021-A108-DF7F-4BE3-060D46E56CD0}"/>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C3C20238-65FE-A5C1-A769-86292BA9F0BD}"/>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673CB2BF-5C2A-CBD4-3ACE-8D534C165F9D}"/>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Tree>
    <p:extLst>
      <p:ext uri="{BB962C8B-B14F-4D97-AF65-F5344CB8AC3E}">
        <p14:creationId xmlns:p14="http://schemas.microsoft.com/office/powerpoint/2010/main" val="69984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0269-E2E0-A325-C95B-CEDC8714BE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984DD8-32E2-10D0-0B3E-77C2D380DEC2}"/>
              </a:ext>
            </a:extLst>
          </p:cNvPr>
          <p:cNvSpPr txBox="1"/>
          <p:nvPr/>
        </p:nvSpPr>
        <p:spPr>
          <a:xfrm>
            <a:off x="2509651" y="413657"/>
            <a:ext cx="9268691" cy="769441"/>
          </a:xfrm>
          <a:prstGeom prst="rect">
            <a:avLst/>
          </a:prstGeom>
          <a:noFill/>
        </p:spPr>
        <p:txBody>
          <a:bodyPr wrap="square" lIns="91440" tIns="45720" rIns="91440" bIns="45720" rtlCol="0" anchor="t">
            <a:spAutoFit/>
          </a:bodyPr>
          <a:lstStyle/>
          <a:p>
            <a:r>
              <a:rPr lang="en-US" sz="4400" b="0" i="0" dirty="0">
                <a:effectLst/>
                <a:latin typeface="Calibri" panose="020F0502020204030204" pitchFamily="34" charset="0"/>
                <a:cs typeface="Calibri" panose="020F0502020204030204" pitchFamily="34" charset="0"/>
              </a:rPr>
              <a:t>2024 PVA Testimony Member Toolkit</a:t>
            </a:r>
            <a:endParaRPr lang="en-US" sz="4400" dirty="0">
              <a:latin typeface="Calibri" panose="020F0502020204030204" pitchFamily="34" charset="0"/>
              <a:ea typeface="Tahoma"/>
              <a:cs typeface="Calibri" panose="020F0502020204030204" pitchFamily="34" charset="0"/>
            </a:endParaRPr>
          </a:p>
        </p:txBody>
      </p:sp>
      <p:sp>
        <p:nvSpPr>
          <p:cNvPr id="3" name="TextBox 2">
            <a:extLst>
              <a:ext uri="{FF2B5EF4-FFF2-40B4-BE49-F238E27FC236}">
                <a16:creationId xmlns:a16="http://schemas.microsoft.com/office/drawing/2014/main" id="{A94E7DB0-0D59-9E4E-E2AD-588C91573776}"/>
              </a:ext>
            </a:extLst>
          </p:cNvPr>
          <p:cNvSpPr txBox="1"/>
          <p:nvPr/>
        </p:nvSpPr>
        <p:spPr>
          <a:xfrm>
            <a:off x="337455" y="1371600"/>
            <a:ext cx="11440887" cy="1446550"/>
          </a:xfrm>
          <a:prstGeom prst="rect">
            <a:avLst/>
          </a:prstGeom>
          <a:noFill/>
        </p:spPr>
        <p:txBody>
          <a:bodyPr wrap="square" lIns="91440" tIns="45720" rIns="91440" bIns="45720" rtlCol="0" anchor="t">
            <a:spAutoFit/>
          </a:bodyPr>
          <a:lstStyle/>
          <a:p>
            <a:pPr marL="171450" indent="-171450">
              <a:buFont typeface="Arial"/>
              <a:buChar char="•"/>
            </a:pPr>
            <a:r>
              <a:rPr lang="en-US" sz="4400" dirty="0"/>
              <a:t>The toolkit provides essential materials to achieve these goals</a:t>
            </a:r>
          </a:p>
        </p:txBody>
      </p:sp>
      <p:sp>
        <p:nvSpPr>
          <p:cNvPr id="4" name="Rectangle 3">
            <a:extLst>
              <a:ext uri="{FF2B5EF4-FFF2-40B4-BE49-F238E27FC236}">
                <a16:creationId xmlns:a16="http://schemas.microsoft.com/office/drawing/2014/main" id="{1F091B97-877D-5D5A-D981-B645C5D6D5E4}"/>
              </a:ext>
            </a:extLst>
          </p:cNvPr>
          <p:cNvSpPr/>
          <p:nvPr/>
        </p:nvSpPr>
        <p:spPr>
          <a:xfrm>
            <a:off x="7647709" y="6174742"/>
            <a:ext cx="4544291" cy="683258"/>
          </a:xfrm>
          <a:prstGeom prst="rect">
            <a:avLst/>
          </a:prstGeom>
          <a:solidFill>
            <a:srgbClr val="2633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E19562-E0B8-D234-2F12-CBA0F3A98306}"/>
              </a:ext>
            </a:extLst>
          </p:cNvPr>
          <p:cNvPicPr>
            <a:picLocks noChangeAspect="1"/>
          </p:cNvPicPr>
          <p:nvPr/>
        </p:nvPicPr>
        <p:blipFill rotWithShape="1">
          <a:blip r:embed="rId2"/>
          <a:srcRect l="64706" t="-1" r="31554" b="3552"/>
          <a:stretch/>
        </p:blipFill>
        <p:spPr>
          <a:xfrm>
            <a:off x="7777281" y="6174742"/>
            <a:ext cx="492463" cy="683258"/>
          </a:xfrm>
          <a:prstGeom prst="rect">
            <a:avLst/>
          </a:prstGeom>
        </p:spPr>
      </p:pic>
      <p:pic>
        <p:nvPicPr>
          <p:cNvPr id="6" name="Picture 5">
            <a:extLst>
              <a:ext uri="{FF2B5EF4-FFF2-40B4-BE49-F238E27FC236}">
                <a16:creationId xmlns:a16="http://schemas.microsoft.com/office/drawing/2014/main" id="{868A404C-5110-8CBF-EA31-10211BF115C0}"/>
              </a:ext>
            </a:extLst>
          </p:cNvPr>
          <p:cNvPicPr>
            <a:picLocks noChangeAspect="1"/>
          </p:cNvPicPr>
          <p:nvPr/>
        </p:nvPicPr>
        <p:blipFill rotWithShape="1">
          <a:blip r:embed="rId2"/>
          <a:srcRect l="77957" t="-1" r="16542" b="3552"/>
          <a:stretch/>
        </p:blipFill>
        <p:spPr>
          <a:xfrm>
            <a:off x="10330323" y="6174742"/>
            <a:ext cx="724395" cy="683258"/>
          </a:xfrm>
          <a:prstGeom prst="rect">
            <a:avLst/>
          </a:prstGeom>
        </p:spPr>
      </p:pic>
      <p:pic>
        <p:nvPicPr>
          <p:cNvPr id="7" name="Picture 6">
            <a:extLst>
              <a:ext uri="{FF2B5EF4-FFF2-40B4-BE49-F238E27FC236}">
                <a16:creationId xmlns:a16="http://schemas.microsoft.com/office/drawing/2014/main" id="{D8A78284-1443-C31F-7689-CB9B4D66AC9B}"/>
              </a:ext>
            </a:extLst>
          </p:cNvPr>
          <p:cNvPicPr>
            <a:picLocks noChangeAspect="1"/>
          </p:cNvPicPr>
          <p:nvPr/>
        </p:nvPicPr>
        <p:blipFill rotWithShape="1">
          <a:blip r:embed="rId2"/>
          <a:srcRect l="68479" t="-1" r="23895" b="3552"/>
          <a:stretch/>
        </p:blipFill>
        <p:spPr>
          <a:xfrm>
            <a:off x="11043111" y="6174742"/>
            <a:ext cx="1004207" cy="683258"/>
          </a:xfrm>
          <a:prstGeom prst="rect">
            <a:avLst/>
          </a:prstGeom>
        </p:spPr>
      </p:pic>
      <p:sp>
        <p:nvSpPr>
          <p:cNvPr id="8" name="TextBox 7">
            <a:extLst>
              <a:ext uri="{FF2B5EF4-FFF2-40B4-BE49-F238E27FC236}">
                <a16:creationId xmlns:a16="http://schemas.microsoft.com/office/drawing/2014/main" id="{2CC7BB8C-A8DE-63DA-6793-1CD4334D9257}"/>
              </a:ext>
            </a:extLst>
          </p:cNvPr>
          <p:cNvSpPr txBox="1"/>
          <p:nvPr/>
        </p:nvSpPr>
        <p:spPr>
          <a:xfrm>
            <a:off x="7935303" y="6348286"/>
            <a:ext cx="2621706" cy="400110"/>
          </a:xfrm>
          <a:prstGeom prst="rect">
            <a:avLst/>
          </a:prstGeom>
          <a:noFill/>
        </p:spPr>
        <p:txBody>
          <a:bodyPr wrap="square" rtlCol="0">
            <a:spAutoFit/>
          </a:bodyPr>
          <a:lstStyle/>
          <a:p>
            <a:pPr algn="ctr"/>
            <a:r>
              <a:rPr lang="en-US" sz="2000" b="1" dirty="0" err="1">
                <a:solidFill>
                  <a:schemeClr val="bg1"/>
                </a:solidFill>
                <a:latin typeface="DINOT-Bold" panose="020B0504020101020102" pitchFamily="34" charset="77"/>
                <a:cs typeface="DINOT-Bold" panose="020B0504020101020102" pitchFamily="34" charset="77"/>
              </a:rPr>
              <a:t>ParalyzedVeterans</a:t>
            </a:r>
            <a:endParaRPr lang="en-US" sz="2000" b="1" dirty="0">
              <a:solidFill>
                <a:schemeClr val="bg1"/>
              </a:solidFill>
              <a:latin typeface="DINOT-Bold" panose="020B0504020101020102" pitchFamily="34" charset="77"/>
              <a:cs typeface="DINOT-Bold" panose="020B0504020101020102" pitchFamily="34" charset="77"/>
            </a:endParaRPr>
          </a:p>
        </p:txBody>
      </p:sp>
    </p:spTree>
    <p:extLst>
      <p:ext uri="{BB962C8B-B14F-4D97-AF65-F5344CB8AC3E}">
        <p14:creationId xmlns:p14="http://schemas.microsoft.com/office/powerpoint/2010/main" val="6957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22778</TotalTime>
  <Words>872</Words>
  <Application>Microsoft Office PowerPoint</Application>
  <PresentationFormat>Widescreen</PresentationFormat>
  <Paragraphs>103</Paragraphs>
  <Slides>17</Slides>
  <Notes>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17</vt:i4>
      </vt:variant>
    </vt:vector>
  </HeadingPairs>
  <TitlesOfParts>
    <vt:vector size="31" baseType="lpstr">
      <vt:lpstr>Arial</vt:lpstr>
      <vt:lpstr>Calibri</vt:lpstr>
      <vt:lpstr>Calibri Light</vt:lpstr>
      <vt:lpstr>DIN Black</vt:lpstr>
      <vt:lpstr>DIN Condensed</vt:lpstr>
      <vt:lpstr>DINOT-Bold</vt:lpstr>
      <vt:lpstr>Tahoma</vt:lpstr>
      <vt:lpstr>6_Office Theme</vt:lpstr>
      <vt:lpstr>10_Office Theme</vt:lpstr>
      <vt:lpstr>8_Office Theme</vt:lpstr>
      <vt:lpstr>7_Office Theme</vt:lpstr>
      <vt:lpstr>9_Office Theme</vt:lpstr>
      <vt:lpstr>2_Office Theme</vt:lpstr>
      <vt:lpstr>4_Office Theme</vt:lpstr>
      <vt:lpstr>PowerPoint Presentation</vt:lpstr>
      <vt:lpstr>Webinar Process </vt:lpstr>
      <vt:lpstr>Special Welcome</vt:lpstr>
      <vt:lpstr>Webinar Overview</vt:lpstr>
      <vt:lpstr>PVA’s 2024 Priorities</vt:lpstr>
      <vt:lpstr>PVA’s 2024 Priorities—Resources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Franklin</dc:creator>
  <cp:lastModifiedBy>Lisa Elijah</cp:lastModifiedBy>
  <cp:revision>638</cp:revision>
  <dcterms:created xsi:type="dcterms:W3CDTF">2021-02-12T16:07:19Z</dcterms:created>
  <dcterms:modified xsi:type="dcterms:W3CDTF">2024-02-28T15:27:58Z</dcterms:modified>
</cp:coreProperties>
</file>