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44" r:id="rId2"/>
    <p:sldMasterId id="2147483732" r:id="rId3"/>
    <p:sldMasterId id="2147483756" r:id="rId4"/>
    <p:sldMasterId id="2147483672" r:id="rId5"/>
    <p:sldMasterId id="2147483696" r:id="rId6"/>
  </p:sldMasterIdLst>
  <p:notesMasterIdLst>
    <p:notesMasterId r:id="rId22"/>
  </p:notesMasterIdLst>
  <p:sldIdLst>
    <p:sldId id="256" r:id="rId7"/>
    <p:sldId id="257" r:id="rId8"/>
    <p:sldId id="260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349"/>
    <a:srgbClr val="B22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3"/>
    <p:restoredTop sz="94694"/>
  </p:normalViewPr>
  <p:slideViewPr>
    <p:cSldViewPr snapToGrid="0" snapToObjects="1">
      <p:cViewPr varScale="1">
        <p:scale>
          <a:sx n="41" d="100"/>
          <a:sy n="41" d="100"/>
        </p:scale>
        <p:origin x="43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BE209-6E3E-214C-A55B-1AB018C560B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0095-D728-7F4A-9428-35B014D2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7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7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1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6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4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4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0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88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2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357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2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0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4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6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4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7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1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4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01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138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05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27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0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9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8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3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5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7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850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4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1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42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3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2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7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1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5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g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g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g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2E9EE-C110-494A-9244-29FC81C795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B561E-FA30-C647-A7A8-583A7E7160C4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1E43A-957F-3D43-8E66-78E3A84D40C8}"/>
              </a:ext>
            </a:extLst>
          </p:cNvPr>
          <p:cNvSpPr txBox="1"/>
          <p:nvPr userDrawn="1"/>
        </p:nvSpPr>
        <p:spPr>
          <a:xfrm>
            <a:off x="8294504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CA52-AA6C-C64C-8448-7FE5D191F203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637A7-9E9C-FC43-A1E0-8760DED082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14117" y="6426356"/>
            <a:ext cx="236454" cy="236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AE36-0619-C247-A141-F948FFF9AD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35669" y="6419564"/>
            <a:ext cx="243246" cy="243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4D52-9C13-FE46-82CC-4959A12881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65954" y="6419564"/>
            <a:ext cx="243246" cy="2432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4712B-DF8A-F040-8E0B-4ECB2743BF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86122" y="6322679"/>
            <a:ext cx="236083" cy="4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5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2E9EE-C110-494A-9244-29FC81C795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31318-9F4C-8C2D-3E38-29397D2FB38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0075" y="229152"/>
            <a:ext cx="2102402" cy="953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22BEF2-FED0-2BFD-0FDD-0C1C4999C248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6602B-5FD0-57AB-AA15-066910D01898}"/>
              </a:ext>
            </a:extLst>
          </p:cNvPr>
          <p:cNvSpPr txBox="1"/>
          <p:nvPr userDrawn="1"/>
        </p:nvSpPr>
        <p:spPr>
          <a:xfrm>
            <a:off x="8294504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9AB55-1FF3-A776-6AB6-AA17BDAFAC4F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24FBF3-5B19-56C9-9B70-D7CAC192CC8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14117" y="6426356"/>
            <a:ext cx="236454" cy="236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B4E0BB-DFD8-A5B6-3B83-B207A9616E5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35669" y="6419564"/>
            <a:ext cx="243246" cy="243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DC2C39-3F8B-1623-C759-862A91F298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865954" y="6419564"/>
            <a:ext cx="243246" cy="243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A19F6D-D822-5E01-54D6-5A3E817C9F6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86122" y="6322679"/>
            <a:ext cx="236083" cy="4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738F8-F304-5348-B2B5-BDAD6D4E7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4B317B1-1B3F-EFA9-6F89-1F5948D5DA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0075" y="229152"/>
            <a:ext cx="2102402" cy="9535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C94304-7C51-4576-EE1B-C98E96CE4D25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FFB8BF-4C0B-E881-D3F7-883C85D44336}"/>
              </a:ext>
            </a:extLst>
          </p:cNvPr>
          <p:cNvSpPr txBox="1"/>
          <p:nvPr userDrawn="1"/>
        </p:nvSpPr>
        <p:spPr>
          <a:xfrm>
            <a:off x="8294504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7270A5-8D44-9F71-2D67-51E3767C8E4B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1734D6-2792-AA27-667D-945B927727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14117" y="6426356"/>
            <a:ext cx="236454" cy="2364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487790-E048-3701-7B58-FE5491020B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35669" y="6419564"/>
            <a:ext cx="243246" cy="243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A00EC-03BE-D6CC-6B1D-41BFE14CBB1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865954" y="6419564"/>
            <a:ext cx="243246" cy="243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6083B4-4DD9-D90A-D39E-15A14C1C186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86122" y="6322679"/>
            <a:ext cx="236083" cy="4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4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738F8-F304-5348-B2B5-BDAD6D4E7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FCDC53-C8B9-A045-F0D5-402461ECED9D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304B0-277B-78C5-A635-FDFBC2AA7109}"/>
              </a:ext>
            </a:extLst>
          </p:cNvPr>
          <p:cNvSpPr txBox="1"/>
          <p:nvPr userDrawn="1"/>
        </p:nvSpPr>
        <p:spPr>
          <a:xfrm>
            <a:off x="8294504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F8B672-4193-0F47-31FF-F20BA28CDF10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2C8B8-6672-73CD-B850-F6D9C2204B4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14117" y="6426356"/>
            <a:ext cx="236454" cy="236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37B947-2327-9781-6CF6-FBE0E8F40C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35669" y="6419564"/>
            <a:ext cx="243246" cy="243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A9D667-86B4-613D-27ED-96C4970F6FB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65954" y="6419564"/>
            <a:ext cx="243246" cy="243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D0E604-72F1-F2E7-852F-E38822A722E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86122" y="6322679"/>
            <a:ext cx="236083" cy="4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738F8-F304-5348-B2B5-BDAD6D4E7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8BE6769-51F5-E6BB-15BF-8F9C3496D8D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0075" y="229152"/>
            <a:ext cx="2102402" cy="9535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E5E8B4-F65A-30CC-BC01-9794C53B053D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E9EFD-2EC6-333E-4D07-61EED04C53A6}"/>
              </a:ext>
            </a:extLst>
          </p:cNvPr>
          <p:cNvSpPr txBox="1"/>
          <p:nvPr userDrawn="1"/>
        </p:nvSpPr>
        <p:spPr>
          <a:xfrm>
            <a:off x="8294504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957CA-30A7-ACA3-318F-6DFC0AAA2B31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71CFE6-F10A-0AC5-20CC-D756A3CCED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14117" y="6426356"/>
            <a:ext cx="236454" cy="2364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19CD08-9BAD-C2D2-12C0-2360C9E0395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35669" y="6419564"/>
            <a:ext cx="243246" cy="243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4A317F-FBD9-AECD-3866-BC7EE0C3642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865954" y="6419564"/>
            <a:ext cx="243246" cy="2432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E2B6ED-F82A-680E-B245-A70A86C775E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86122" y="6322679"/>
            <a:ext cx="236083" cy="4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738F8-F304-5348-B2B5-BDAD6D4E7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3E46DAA-4257-9BEC-8BE7-409335E8CC8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0075" y="229152"/>
            <a:ext cx="2102402" cy="953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C09E62-A0C2-B87F-BAFB-A20BFB10D788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0C00FD-C6DB-5850-F571-5D1AC65EA54B}"/>
              </a:ext>
            </a:extLst>
          </p:cNvPr>
          <p:cNvSpPr txBox="1"/>
          <p:nvPr userDrawn="1"/>
        </p:nvSpPr>
        <p:spPr>
          <a:xfrm>
            <a:off x="8294504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6B469-C3EA-7602-5969-64775ADBE6AC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70F6B8-F488-8612-87B1-6A7F9518F07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14117" y="6426356"/>
            <a:ext cx="236454" cy="236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AE5908-608A-120A-DC50-927C60A030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35669" y="6419564"/>
            <a:ext cx="243246" cy="243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B92E44-10E7-A760-8C7C-4B8D05F844D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865954" y="6419564"/>
            <a:ext cx="243246" cy="243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CA8450-F016-8EBB-12A2-FB55337ED90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86122" y="6322679"/>
            <a:ext cx="236083" cy="4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man.com/product/crosman-2300s-silhouette-competition-co2-air-pistol-177-caliber" TargetMode="External"/><Relationship Id="rId7" Type="http://schemas.openxmlformats.org/officeDocument/2006/relationships/hyperlink" Target="mailto:tlcassaday@armorit.com" TargetMode="External"/><Relationship Id="rId2" Type="http://schemas.openxmlformats.org/officeDocument/2006/relationships/hyperlink" Target="https://www.crosman.com/product/challenger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pyramydair.com/air-guns" TargetMode="External"/><Relationship Id="rId5" Type="http://schemas.openxmlformats.org/officeDocument/2006/relationships/hyperlink" Target="https://oberleenterprises.com/" TargetMode="External"/><Relationship Id="rId4" Type="http://schemas.openxmlformats.org/officeDocument/2006/relationships/hyperlink" Target="http://www.champchoice.com/store/main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daptive.com/product-category/hunting-shooting/" TargetMode="External"/><Relationship Id="rId2" Type="http://schemas.openxmlformats.org/officeDocument/2006/relationships/hyperlink" Target="https://www.pyramydair.com/product/air-venturi-quiet-pellet-trap-incl-ballistic-putty-steel-backstop?a=5382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paralympic.org/shooting/classification" TargetMode="External"/><Relationship Id="rId5" Type="http://schemas.openxmlformats.org/officeDocument/2006/relationships/hyperlink" Target="https://www.paralympic.org/shooting/rules" TargetMode="External"/><Relationship Id="rId4" Type="http://schemas.openxmlformats.org/officeDocument/2006/relationships/hyperlink" Target="https://adaptiveshooting.nr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ohnar@pva.org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BBDBD1-8F3A-8A45-AE03-66B75398D032}"/>
              </a:ext>
            </a:extLst>
          </p:cNvPr>
          <p:cNvSpPr txBox="1"/>
          <p:nvPr/>
        </p:nvSpPr>
        <p:spPr>
          <a:xfrm>
            <a:off x="2364828" y="1739438"/>
            <a:ext cx="7248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B22A2D"/>
                </a:solidFill>
                <a:latin typeface="DIN Black" pitchFamily="2" charset="77"/>
                <a:cs typeface="DINOT-Bold" panose="020B0504020101020102" pitchFamily="34" charset="77"/>
              </a:rPr>
              <a:t>PVA Postal Matches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1A0D6-DF4C-8749-9BC0-E10B721520B1}"/>
              </a:ext>
            </a:extLst>
          </p:cNvPr>
          <p:cNvSpPr/>
          <p:nvPr/>
        </p:nvSpPr>
        <p:spPr>
          <a:xfrm>
            <a:off x="2517058" y="2713059"/>
            <a:ext cx="6913189" cy="88642"/>
          </a:xfrm>
          <a:prstGeom prst="rect">
            <a:avLst/>
          </a:prstGeom>
          <a:solidFill>
            <a:srgbClr val="B22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47FAA-9E8C-B24E-B295-1F932EAA50F9}"/>
              </a:ext>
            </a:extLst>
          </p:cNvPr>
          <p:cNvSpPr txBox="1"/>
          <p:nvPr/>
        </p:nvSpPr>
        <p:spPr>
          <a:xfrm>
            <a:off x="2657453" y="3561770"/>
            <a:ext cx="666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Presented by: </a:t>
            </a:r>
            <a:r>
              <a:rPr lang="en-US" dirty="0"/>
              <a:t>John Arbino</a:t>
            </a:r>
          </a:p>
        </p:txBody>
      </p:sp>
    </p:spTree>
    <p:extLst>
      <p:ext uri="{BB962C8B-B14F-4D97-AF65-F5344CB8AC3E}">
        <p14:creationId xmlns:p14="http://schemas.microsoft.com/office/powerpoint/2010/main" val="28970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EB2E018-CEED-046C-A0E4-1049211BA9F6}"/>
              </a:ext>
            </a:extLst>
          </p:cNvPr>
          <p:cNvSpPr txBox="1">
            <a:spLocks/>
          </p:cNvSpPr>
          <p:nvPr/>
        </p:nvSpPr>
        <p:spPr>
          <a:xfrm>
            <a:off x="2630244" y="329704"/>
            <a:ext cx="7509509" cy="703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Postal Match Program (2 of 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67D39-8D83-A058-87B1-FAADC0C1D26E}"/>
              </a:ext>
            </a:extLst>
          </p:cNvPr>
          <p:cNvSpPr txBox="1"/>
          <p:nvPr/>
        </p:nvSpPr>
        <p:spPr>
          <a:xfrm>
            <a:off x="1911402" y="1553466"/>
            <a:ext cx="92279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Timing</a:t>
            </a:r>
          </a:p>
          <a:p>
            <a:pPr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begins with a 15-minute sighter/preparation time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Tx/>
              <a:buChar char="-"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targets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SH1 &amp; SH2 - 75-minutes for 60 shots</a:t>
            </a:r>
          </a:p>
          <a:p>
            <a:pPr lvl="7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SH-3/VI     - 75 Mins for 40 shots</a:t>
            </a:r>
          </a:p>
          <a:p>
            <a:pPr lvl="2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Tx/>
              <a:buChar char="-"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targets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SH1 – 50-minutes for 60 shots</a:t>
            </a:r>
          </a:p>
          <a:p>
            <a:pPr lvl="2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  SH2 – 60-minutes for 60 shots</a:t>
            </a:r>
          </a:p>
          <a:p>
            <a:pPr lvl="2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SH-3/VI – 75 Mins for 40 shots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23BB1-2D73-2E6B-12BD-4C9BE06F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9519">
            <a:off x="353610" y="2360766"/>
            <a:ext cx="1952483" cy="23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6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EB2E018-CEED-046C-A0E4-1049211BA9F6}"/>
              </a:ext>
            </a:extLst>
          </p:cNvPr>
          <p:cNvSpPr txBox="1">
            <a:spLocks/>
          </p:cNvSpPr>
          <p:nvPr/>
        </p:nvSpPr>
        <p:spPr>
          <a:xfrm>
            <a:off x="2942217" y="329704"/>
            <a:ext cx="7509509" cy="703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Postal Match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28F82-915B-DF6C-2E61-96081F185190}"/>
              </a:ext>
            </a:extLst>
          </p:cNvPr>
          <p:cNvSpPr txBox="1"/>
          <p:nvPr/>
        </p:nvSpPr>
        <p:spPr>
          <a:xfrm>
            <a:off x="1156718" y="1858352"/>
            <a:ext cx="953400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PVA Postal Match will run from Nov 22 to Mar 23, with targets due by the last day of each month.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Chapters hosting matches, or members shooting at home, the flexibility of participating around their schedule.  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set of targets will be due by 30 Nov 22.  Targets can be submitted for as many, or few, months as members are able to shoot.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will be given to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participant with the highest average of their best three months for each Classification.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9B348E-3FD2-2B77-6614-D61CAB5CF893}"/>
              </a:ext>
            </a:extLst>
          </p:cNvPr>
          <p:cNvCxnSpPr>
            <a:cxnSpLocks/>
          </p:cNvCxnSpPr>
          <p:nvPr/>
        </p:nvCxnSpPr>
        <p:spPr>
          <a:xfrm>
            <a:off x="1083115" y="5592975"/>
            <a:ext cx="968121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C26993-327A-F3DA-6425-ABA45DEE4D89}"/>
              </a:ext>
            </a:extLst>
          </p:cNvPr>
          <p:cNvCxnSpPr>
            <a:cxnSpLocks/>
          </p:cNvCxnSpPr>
          <p:nvPr/>
        </p:nvCxnSpPr>
        <p:spPr>
          <a:xfrm>
            <a:off x="1089741" y="1561114"/>
            <a:ext cx="968121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9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03BD-D157-78C3-22C8-826272989930}"/>
              </a:ext>
            </a:extLst>
          </p:cNvPr>
          <p:cNvSpPr txBox="1">
            <a:spLocks/>
          </p:cNvSpPr>
          <p:nvPr/>
        </p:nvSpPr>
        <p:spPr>
          <a:xfrm>
            <a:off x="4252489" y="310717"/>
            <a:ext cx="4027687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LEAD PELLETS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C88BEB-75B8-4FAE-C4BA-060E5D4008E7}"/>
              </a:ext>
            </a:extLst>
          </p:cNvPr>
          <p:cNvGrpSpPr/>
          <p:nvPr/>
        </p:nvGrpSpPr>
        <p:grpSpPr>
          <a:xfrm>
            <a:off x="423313" y="2100567"/>
            <a:ext cx="3853721" cy="3929955"/>
            <a:chOff x="874575" y="2516203"/>
            <a:chExt cx="3853721" cy="3929955"/>
          </a:xfrm>
        </p:grpSpPr>
        <p:sp>
          <p:nvSpPr>
            <p:cNvPr id="7" name="&quot;Not Allowed&quot; Symbol 6">
              <a:extLst>
                <a:ext uri="{FF2B5EF4-FFF2-40B4-BE49-F238E27FC236}">
                  <a16:creationId xmlns:a16="http://schemas.microsoft.com/office/drawing/2014/main" id="{39E2ACF7-201E-4E3B-65DC-6843E43A92FC}"/>
                </a:ext>
              </a:extLst>
            </p:cNvPr>
            <p:cNvSpPr/>
            <p:nvPr/>
          </p:nvSpPr>
          <p:spPr>
            <a:xfrm>
              <a:off x="874575" y="2516203"/>
              <a:ext cx="3853721" cy="3929955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Graphic 7" descr="Eye">
              <a:extLst>
                <a:ext uri="{FF2B5EF4-FFF2-40B4-BE49-F238E27FC236}">
                  <a16:creationId xmlns:a16="http://schemas.microsoft.com/office/drawing/2014/main" id="{1618FFA3-0137-9515-ABCA-73BA86CC8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5433" y="3071422"/>
              <a:ext cx="1414330" cy="1414330"/>
            </a:xfrm>
            <a:prstGeom prst="rect">
              <a:avLst/>
            </a:prstGeom>
          </p:spPr>
        </p:pic>
        <p:pic>
          <p:nvPicPr>
            <p:cNvPr id="9" name="Graphic 8" descr="Tongue">
              <a:extLst>
                <a:ext uri="{FF2B5EF4-FFF2-40B4-BE49-F238E27FC236}">
                  <a16:creationId xmlns:a16="http://schemas.microsoft.com/office/drawing/2014/main" id="{F8DD5153-7638-5BAE-EDCE-145DB2424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79984" y="4708858"/>
              <a:ext cx="1414330" cy="14143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464A0A-CCEB-D269-3CC0-1928B781B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5675" y="3093577"/>
              <a:ext cx="1414395" cy="141439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7753D-47A8-7AF4-D047-AAEF160FB342}"/>
              </a:ext>
            </a:extLst>
          </p:cNvPr>
          <p:cNvGrpSpPr/>
          <p:nvPr/>
        </p:nvGrpSpPr>
        <p:grpSpPr>
          <a:xfrm>
            <a:off x="6519616" y="2081101"/>
            <a:ext cx="5138028" cy="4737905"/>
            <a:chOff x="5500384" y="2615616"/>
            <a:chExt cx="5138028" cy="4737905"/>
          </a:xfrm>
        </p:grpSpPr>
        <p:pic>
          <p:nvPicPr>
            <p:cNvPr id="12" name="Graphic 11" descr="Clapping hands">
              <a:extLst>
                <a:ext uri="{FF2B5EF4-FFF2-40B4-BE49-F238E27FC236}">
                  <a16:creationId xmlns:a16="http://schemas.microsoft.com/office/drawing/2014/main" id="{427B424F-D040-DC0A-2693-73229A671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8321929" y="2749656"/>
              <a:ext cx="2316483" cy="2316483"/>
            </a:xfrm>
            <a:prstGeom prst="rect">
              <a:avLst/>
            </a:prstGeom>
          </p:spPr>
        </p:pic>
        <p:grpSp>
          <p:nvGrpSpPr>
            <p:cNvPr id="13" name="Graphic 14" descr="Sink">
              <a:extLst>
                <a:ext uri="{FF2B5EF4-FFF2-40B4-BE49-F238E27FC236}">
                  <a16:creationId xmlns:a16="http://schemas.microsoft.com/office/drawing/2014/main" id="{A8DAB4F9-DBD0-6F4F-D7BB-F077523B4A14}"/>
                </a:ext>
              </a:extLst>
            </p:cNvPr>
            <p:cNvGrpSpPr/>
            <p:nvPr/>
          </p:nvGrpSpPr>
          <p:grpSpPr>
            <a:xfrm>
              <a:off x="5500384" y="2615616"/>
              <a:ext cx="4737905" cy="4737905"/>
              <a:chOff x="6156370" y="1283774"/>
              <a:chExt cx="4737905" cy="473790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B2EA4E7-CAFD-B65E-48AA-5D6D2A280325}"/>
                  </a:ext>
                </a:extLst>
              </p:cNvPr>
              <p:cNvSpPr/>
              <p:nvPr/>
            </p:nvSpPr>
            <p:spPr>
              <a:xfrm>
                <a:off x="7106419" y="3862478"/>
                <a:ext cx="2813131" cy="1332536"/>
              </a:xfrm>
              <a:custGeom>
                <a:avLst/>
                <a:gdLst>
                  <a:gd name="connsiteX0" fmla="*/ 826666 w 2813131"/>
                  <a:gd name="connsiteY0" fmla="*/ 930307 h 1332535"/>
                  <a:gd name="connsiteX1" fmla="*/ 826666 w 2813131"/>
                  <a:gd name="connsiteY1" fmla="*/ 1320198 h 1332535"/>
                  <a:gd name="connsiteX2" fmla="*/ 2011142 w 2813131"/>
                  <a:gd name="connsiteY2" fmla="*/ 1320198 h 1332535"/>
                  <a:gd name="connsiteX3" fmla="*/ 2011142 w 2813131"/>
                  <a:gd name="connsiteY3" fmla="*/ 930307 h 1332535"/>
                  <a:gd name="connsiteX4" fmla="*/ 2800793 w 2813131"/>
                  <a:gd name="connsiteY4" fmla="*/ 37015 h 1332535"/>
                  <a:gd name="connsiteX5" fmla="*/ 37015 w 2813131"/>
                  <a:gd name="connsiteY5" fmla="*/ 37015 h 1332535"/>
                  <a:gd name="connsiteX6" fmla="*/ 826666 w 2813131"/>
                  <a:gd name="connsiteY6" fmla="*/ 930307 h 133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3131" h="1332535">
                    <a:moveTo>
                      <a:pt x="826666" y="930307"/>
                    </a:moveTo>
                    <a:lnTo>
                      <a:pt x="826666" y="1320198"/>
                    </a:lnTo>
                    <a:lnTo>
                      <a:pt x="2011142" y="1320198"/>
                    </a:lnTo>
                    <a:lnTo>
                      <a:pt x="2011142" y="930307"/>
                    </a:lnTo>
                    <a:cubicBezTo>
                      <a:pt x="2479997" y="772377"/>
                      <a:pt x="2800793" y="431840"/>
                      <a:pt x="2800793" y="37015"/>
                    </a:cubicBezTo>
                    <a:lnTo>
                      <a:pt x="37015" y="37015"/>
                    </a:lnTo>
                    <a:cubicBezTo>
                      <a:pt x="37015" y="426905"/>
                      <a:pt x="357811" y="767442"/>
                      <a:pt x="826666" y="9303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31812E4-1378-C25B-3BEA-C0B5662EB3F9}"/>
                  </a:ext>
                </a:extLst>
              </p:cNvPr>
              <p:cNvSpPr/>
              <p:nvPr/>
            </p:nvSpPr>
            <p:spPr>
              <a:xfrm>
                <a:off x="6810300" y="2085763"/>
                <a:ext cx="3405369" cy="1628655"/>
              </a:xfrm>
              <a:custGeom>
                <a:avLst/>
                <a:gdLst>
                  <a:gd name="connsiteX0" fmla="*/ 3294325 w 3405369"/>
                  <a:gd name="connsiteY0" fmla="*/ 1320198 h 1628654"/>
                  <a:gd name="connsiteX1" fmla="*/ 2652733 w 3405369"/>
                  <a:gd name="connsiteY1" fmla="*/ 1320198 h 1628654"/>
                  <a:gd name="connsiteX2" fmla="*/ 2652733 w 3405369"/>
                  <a:gd name="connsiteY2" fmla="*/ 1122785 h 1628654"/>
                  <a:gd name="connsiteX3" fmla="*/ 2751440 w 3405369"/>
                  <a:gd name="connsiteY3" fmla="*/ 1024078 h 1628654"/>
                  <a:gd name="connsiteX4" fmla="*/ 2652733 w 3405369"/>
                  <a:gd name="connsiteY4" fmla="*/ 925372 h 1628654"/>
                  <a:gd name="connsiteX5" fmla="*/ 2455321 w 3405369"/>
                  <a:gd name="connsiteY5" fmla="*/ 925372 h 1628654"/>
                  <a:gd name="connsiteX6" fmla="*/ 2356614 w 3405369"/>
                  <a:gd name="connsiteY6" fmla="*/ 1024078 h 1628654"/>
                  <a:gd name="connsiteX7" fmla="*/ 2455321 w 3405369"/>
                  <a:gd name="connsiteY7" fmla="*/ 1122785 h 1628654"/>
                  <a:gd name="connsiteX8" fmla="*/ 2455321 w 3405369"/>
                  <a:gd name="connsiteY8" fmla="*/ 1320198 h 1628654"/>
                  <a:gd name="connsiteX9" fmla="*/ 1863082 w 3405369"/>
                  <a:gd name="connsiteY9" fmla="*/ 1320198 h 1628654"/>
                  <a:gd name="connsiteX10" fmla="*/ 1863082 w 3405369"/>
                  <a:gd name="connsiteY10" fmla="*/ 579900 h 1628654"/>
                  <a:gd name="connsiteX11" fmla="*/ 2060495 w 3405369"/>
                  <a:gd name="connsiteY11" fmla="*/ 333134 h 1628654"/>
                  <a:gd name="connsiteX12" fmla="*/ 2243102 w 3405369"/>
                  <a:gd name="connsiteY12" fmla="*/ 481193 h 1628654"/>
                  <a:gd name="connsiteX13" fmla="*/ 2381291 w 3405369"/>
                  <a:gd name="connsiteY13" fmla="*/ 579900 h 1628654"/>
                  <a:gd name="connsiteX14" fmla="*/ 2504674 w 3405369"/>
                  <a:gd name="connsiteY14" fmla="*/ 515741 h 1628654"/>
                  <a:gd name="connsiteX15" fmla="*/ 2524415 w 3405369"/>
                  <a:gd name="connsiteY15" fmla="*/ 382487 h 1628654"/>
                  <a:gd name="connsiteX16" fmla="*/ 2065430 w 3405369"/>
                  <a:gd name="connsiteY16" fmla="*/ 37015 h 1628654"/>
                  <a:gd name="connsiteX17" fmla="*/ 1571899 w 3405369"/>
                  <a:gd name="connsiteY17" fmla="*/ 579900 h 1628654"/>
                  <a:gd name="connsiteX18" fmla="*/ 1571899 w 3405369"/>
                  <a:gd name="connsiteY18" fmla="*/ 1320198 h 1628654"/>
                  <a:gd name="connsiteX19" fmla="*/ 974725 w 3405369"/>
                  <a:gd name="connsiteY19" fmla="*/ 1320198 h 1628654"/>
                  <a:gd name="connsiteX20" fmla="*/ 974725 w 3405369"/>
                  <a:gd name="connsiteY20" fmla="*/ 1122785 h 1628654"/>
                  <a:gd name="connsiteX21" fmla="*/ 1073432 w 3405369"/>
                  <a:gd name="connsiteY21" fmla="*/ 1024078 h 1628654"/>
                  <a:gd name="connsiteX22" fmla="*/ 974725 w 3405369"/>
                  <a:gd name="connsiteY22" fmla="*/ 925372 h 1628654"/>
                  <a:gd name="connsiteX23" fmla="*/ 777313 w 3405369"/>
                  <a:gd name="connsiteY23" fmla="*/ 925372 h 1628654"/>
                  <a:gd name="connsiteX24" fmla="*/ 678606 w 3405369"/>
                  <a:gd name="connsiteY24" fmla="*/ 1024078 h 1628654"/>
                  <a:gd name="connsiteX25" fmla="*/ 777313 w 3405369"/>
                  <a:gd name="connsiteY25" fmla="*/ 1122785 h 1628654"/>
                  <a:gd name="connsiteX26" fmla="*/ 777313 w 3405369"/>
                  <a:gd name="connsiteY26" fmla="*/ 1320198 h 1628654"/>
                  <a:gd name="connsiteX27" fmla="*/ 135721 w 3405369"/>
                  <a:gd name="connsiteY27" fmla="*/ 1320198 h 1628654"/>
                  <a:gd name="connsiteX28" fmla="*/ 37015 w 3405369"/>
                  <a:gd name="connsiteY28" fmla="*/ 1418904 h 1628654"/>
                  <a:gd name="connsiteX29" fmla="*/ 37015 w 3405369"/>
                  <a:gd name="connsiteY29" fmla="*/ 1517610 h 1628654"/>
                  <a:gd name="connsiteX30" fmla="*/ 135721 w 3405369"/>
                  <a:gd name="connsiteY30" fmla="*/ 1616317 h 1628654"/>
                  <a:gd name="connsiteX31" fmla="*/ 3294325 w 3405369"/>
                  <a:gd name="connsiteY31" fmla="*/ 1616317 h 1628654"/>
                  <a:gd name="connsiteX32" fmla="*/ 3393031 w 3405369"/>
                  <a:gd name="connsiteY32" fmla="*/ 1517610 h 1628654"/>
                  <a:gd name="connsiteX33" fmla="*/ 3393031 w 3405369"/>
                  <a:gd name="connsiteY33" fmla="*/ 1418904 h 1628654"/>
                  <a:gd name="connsiteX34" fmla="*/ 3294325 w 3405369"/>
                  <a:gd name="connsiteY34" fmla="*/ 1320198 h 16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405369" h="1628654">
                    <a:moveTo>
                      <a:pt x="3294325" y="1320198"/>
                    </a:moveTo>
                    <a:lnTo>
                      <a:pt x="2652733" y="1320198"/>
                    </a:lnTo>
                    <a:lnTo>
                      <a:pt x="2652733" y="1122785"/>
                    </a:lnTo>
                    <a:cubicBezTo>
                      <a:pt x="2707022" y="1122785"/>
                      <a:pt x="2751440" y="1078367"/>
                      <a:pt x="2751440" y="1024078"/>
                    </a:cubicBezTo>
                    <a:cubicBezTo>
                      <a:pt x="2751440" y="969790"/>
                      <a:pt x="2707022" y="925372"/>
                      <a:pt x="2652733" y="925372"/>
                    </a:cubicBezTo>
                    <a:lnTo>
                      <a:pt x="2455321" y="925372"/>
                    </a:lnTo>
                    <a:cubicBezTo>
                      <a:pt x="2401032" y="925372"/>
                      <a:pt x="2356614" y="969790"/>
                      <a:pt x="2356614" y="1024078"/>
                    </a:cubicBezTo>
                    <a:cubicBezTo>
                      <a:pt x="2356614" y="1078367"/>
                      <a:pt x="2401032" y="1122785"/>
                      <a:pt x="2455321" y="1122785"/>
                    </a:cubicBezTo>
                    <a:lnTo>
                      <a:pt x="2455321" y="1320198"/>
                    </a:lnTo>
                    <a:lnTo>
                      <a:pt x="1863082" y="1320198"/>
                    </a:lnTo>
                    <a:lnTo>
                      <a:pt x="1863082" y="579900"/>
                    </a:lnTo>
                    <a:cubicBezTo>
                      <a:pt x="1863082" y="441711"/>
                      <a:pt x="1951918" y="333134"/>
                      <a:pt x="2060495" y="333134"/>
                    </a:cubicBezTo>
                    <a:cubicBezTo>
                      <a:pt x="2144396" y="338069"/>
                      <a:pt x="2218425" y="397293"/>
                      <a:pt x="2243102" y="481193"/>
                    </a:cubicBezTo>
                    <a:cubicBezTo>
                      <a:pt x="2262843" y="540417"/>
                      <a:pt x="2322067" y="579900"/>
                      <a:pt x="2381291" y="579900"/>
                    </a:cubicBezTo>
                    <a:cubicBezTo>
                      <a:pt x="2430644" y="579900"/>
                      <a:pt x="2475062" y="555223"/>
                      <a:pt x="2504674" y="515741"/>
                    </a:cubicBezTo>
                    <a:cubicBezTo>
                      <a:pt x="2534286" y="476258"/>
                      <a:pt x="2539221" y="426905"/>
                      <a:pt x="2524415" y="382487"/>
                    </a:cubicBezTo>
                    <a:cubicBezTo>
                      <a:pt x="2460256" y="180139"/>
                      <a:pt x="2277649" y="41950"/>
                      <a:pt x="2065430" y="37015"/>
                    </a:cubicBezTo>
                    <a:cubicBezTo>
                      <a:pt x="1793988" y="37015"/>
                      <a:pt x="1571899" y="278845"/>
                      <a:pt x="1571899" y="579900"/>
                    </a:cubicBezTo>
                    <a:lnTo>
                      <a:pt x="1571899" y="1320198"/>
                    </a:lnTo>
                    <a:lnTo>
                      <a:pt x="974725" y="1320198"/>
                    </a:lnTo>
                    <a:lnTo>
                      <a:pt x="974725" y="1122785"/>
                    </a:lnTo>
                    <a:cubicBezTo>
                      <a:pt x="1029014" y="1122785"/>
                      <a:pt x="1073432" y="1078367"/>
                      <a:pt x="1073432" y="1024078"/>
                    </a:cubicBezTo>
                    <a:cubicBezTo>
                      <a:pt x="1073432" y="969790"/>
                      <a:pt x="1029014" y="925372"/>
                      <a:pt x="974725" y="925372"/>
                    </a:cubicBezTo>
                    <a:lnTo>
                      <a:pt x="777313" y="925372"/>
                    </a:lnTo>
                    <a:cubicBezTo>
                      <a:pt x="723024" y="925372"/>
                      <a:pt x="678606" y="969790"/>
                      <a:pt x="678606" y="1024078"/>
                    </a:cubicBezTo>
                    <a:cubicBezTo>
                      <a:pt x="678606" y="1078367"/>
                      <a:pt x="723024" y="1122785"/>
                      <a:pt x="777313" y="1122785"/>
                    </a:cubicBezTo>
                    <a:lnTo>
                      <a:pt x="777313" y="1320198"/>
                    </a:lnTo>
                    <a:lnTo>
                      <a:pt x="135721" y="1320198"/>
                    </a:lnTo>
                    <a:cubicBezTo>
                      <a:pt x="81433" y="1320198"/>
                      <a:pt x="37015" y="1364615"/>
                      <a:pt x="37015" y="1418904"/>
                    </a:cubicBezTo>
                    <a:lnTo>
                      <a:pt x="37015" y="1517610"/>
                    </a:lnTo>
                    <a:cubicBezTo>
                      <a:pt x="37015" y="1571899"/>
                      <a:pt x="81433" y="1616317"/>
                      <a:pt x="135721" y="1616317"/>
                    </a:cubicBezTo>
                    <a:lnTo>
                      <a:pt x="3294325" y="1616317"/>
                    </a:lnTo>
                    <a:cubicBezTo>
                      <a:pt x="3348613" y="1616317"/>
                      <a:pt x="3393031" y="1571899"/>
                      <a:pt x="3393031" y="1517610"/>
                    </a:cubicBezTo>
                    <a:lnTo>
                      <a:pt x="3393031" y="1418904"/>
                    </a:lnTo>
                    <a:cubicBezTo>
                      <a:pt x="3393031" y="1364615"/>
                      <a:pt x="3348613" y="1320198"/>
                      <a:pt x="3294325" y="13201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B042AD7-0E02-3155-0111-267E69B7F530}"/>
              </a:ext>
            </a:extLst>
          </p:cNvPr>
          <p:cNvSpPr txBox="1"/>
          <p:nvPr/>
        </p:nvSpPr>
        <p:spPr>
          <a:xfrm>
            <a:off x="2552495" y="1244772"/>
            <a:ext cx="7456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Reminder that these are lead pellets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handling the pellets should avoid placing their hands near their eyes, or mouth.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 hands with cool water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1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03BD-D157-78C3-22C8-826272989930}"/>
              </a:ext>
            </a:extLst>
          </p:cNvPr>
          <p:cNvSpPr txBox="1">
            <a:spLocks/>
          </p:cNvSpPr>
          <p:nvPr/>
        </p:nvSpPr>
        <p:spPr>
          <a:xfrm>
            <a:off x="2929297" y="331955"/>
            <a:ext cx="7774561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GUN SAFETY CONSIDERATIONS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 every range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042AD7-0E02-3155-0111-267E69B7F530}"/>
              </a:ext>
            </a:extLst>
          </p:cNvPr>
          <p:cNvSpPr txBox="1"/>
          <p:nvPr/>
        </p:nvSpPr>
        <p:spPr>
          <a:xfrm>
            <a:off x="873403" y="2129287"/>
            <a:ext cx="1044519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ALWAYS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Keep the gun pointed in a safe direction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your finger off the trigger until ready to shoot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ALWAYS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Keep the gun unloaded until ready to use.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5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03BD-D157-78C3-22C8-826272989930}"/>
              </a:ext>
            </a:extLst>
          </p:cNvPr>
          <p:cNvSpPr txBox="1">
            <a:spLocks/>
          </p:cNvSpPr>
          <p:nvPr/>
        </p:nvSpPr>
        <p:spPr>
          <a:xfrm>
            <a:off x="4026578" y="310717"/>
            <a:ext cx="5289544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Resources (1 of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549AF-14FC-880C-8F53-999EDE9748D4}"/>
              </a:ext>
            </a:extLst>
          </p:cNvPr>
          <p:cNvSpPr txBox="1"/>
          <p:nvPr/>
        </p:nvSpPr>
        <p:spPr>
          <a:xfrm>
            <a:off x="268345" y="1501191"/>
            <a:ext cx="103777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Crosman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Challenger – Air rifle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https://www.crosman.com/product/challenger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Crosman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2300s – Air pistol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https://www.crosman.com/product/crosman-2300s-silhouette-competition-co2-air-pistol-177-caliber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Champions Choice  - Air guns/supplies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http://www.champchoice.com/store/main.aspx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Oberle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Enterprises – Shooting supplies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https://oberleenterprises.com/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Pyramyd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Air - Air guns/supplies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https://www.pyramydair.com/air-guns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Spring Stands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Armorit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(Required for SH2 only)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Tommie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Cassaday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tlcassaday@armorit.com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941 360 2101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4C6BA-F2D1-6770-1B3E-16B642A3DCFB}"/>
              </a:ext>
            </a:extLst>
          </p:cNvPr>
          <p:cNvSpPr/>
          <p:nvPr/>
        </p:nvSpPr>
        <p:spPr>
          <a:xfrm>
            <a:off x="6018415" y="1257618"/>
            <a:ext cx="5495330" cy="12602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recommended for those new to shooting, and are not ready to invest in a higher end precision rifle.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*These are also provided as loaners for the NVWGs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7A7BB-E354-4552-C223-CC9A5434E310}"/>
              </a:ext>
            </a:extLst>
          </p:cNvPr>
          <p:cNvSpPr/>
          <p:nvPr/>
        </p:nvSpPr>
        <p:spPr>
          <a:xfrm>
            <a:off x="6568456" y="4760613"/>
            <a:ext cx="5495331" cy="10339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contact Ms.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Cassaday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directly to purchase a Spring Stand as they are built per order.  The prices were $85 (non-adjustable) and $115 (adjustable), plus shipping.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BD345D-A75B-2FDD-496A-CE0D7100EA1B}"/>
              </a:ext>
            </a:extLst>
          </p:cNvPr>
          <p:cNvSpPr/>
          <p:nvPr/>
        </p:nvSpPr>
        <p:spPr>
          <a:xfrm>
            <a:off x="5641357" y="3429000"/>
            <a:ext cx="3896344" cy="8620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a few suppliers of competition air guns and equipment. 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0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03BD-D157-78C3-22C8-826272989930}"/>
              </a:ext>
            </a:extLst>
          </p:cNvPr>
          <p:cNvSpPr txBox="1">
            <a:spLocks/>
          </p:cNvSpPr>
          <p:nvPr/>
        </p:nvSpPr>
        <p:spPr>
          <a:xfrm>
            <a:off x="4026578" y="310717"/>
            <a:ext cx="5289544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Resources (2 of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224C6-60F2-989E-3B78-5B159DB725D6}"/>
              </a:ext>
            </a:extLst>
          </p:cNvPr>
          <p:cNvSpPr txBox="1"/>
          <p:nvPr/>
        </p:nvSpPr>
        <p:spPr>
          <a:xfrm>
            <a:off x="329664" y="1476377"/>
            <a:ext cx="11114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Target Box – Air Venturi Pellet Trap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https://www.pyramydair.com/product/air-venturi-quiet-pellet-trap-incl-ballistic-putty-steel-backstop?a=5382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BEADAPTIVE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https://beadaptive.com/product-category/hunting-shooting/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(Adaptive trigger mechanisms)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NRA Disabled Shooting Sports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https://adaptiveshooting.nra.org/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Paralympic Shooting Rules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(For those competing at the NVWGs; we follow these rules as closely as possible.)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https://www.paralympic.org/shooting/rules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Paralympic Shooting Sports Classification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https://www.paralympic.org/shooting/classification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9FD4D8-4094-910A-5917-43D939422CE2}"/>
              </a:ext>
            </a:extLst>
          </p:cNvPr>
          <p:cNvCxnSpPr/>
          <p:nvPr/>
        </p:nvCxnSpPr>
        <p:spPr>
          <a:xfrm>
            <a:off x="946673" y="3786692"/>
            <a:ext cx="9638852" cy="0"/>
          </a:xfrm>
          <a:prstGeom prst="line">
            <a:avLst/>
          </a:prstGeom>
          <a:ln w="76200">
            <a:solidFill>
              <a:srgbClr val="233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3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202B-692D-7596-3088-BF19280E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335" y="324784"/>
            <a:ext cx="6907306" cy="1325563"/>
          </a:xfrm>
        </p:spPr>
        <p:txBody>
          <a:bodyPr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Air Guns – Postal Match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37BF35-C918-7A4F-47F9-FE575BF7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271" y="1435660"/>
            <a:ext cx="4083424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Postal Matches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Spring Stands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Home Range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Scoring Targets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Match Program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8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DA9A-D7AC-E2DB-7ED2-B410DBBC6257}"/>
              </a:ext>
            </a:extLst>
          </p:cNvPr>
          <p:cNvSpPr txBox="1">
            <a:spLocks/>
          </p:cNvSpPr>
          <p:nvPr/>
        </p:nvSpPr>
        <p:spPr>
          <a:xfrm>
            <a:off x="4047563" y="429598"/>
            <a:ext cx="4096871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Postal Matches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F05E2-1ED6-365C-26D5-E104480A9222}"/>
              </a:ext>
            </a:extLst>
          </p:cNvPr>
          <p:cNvSpPr txBox="1"/>
          <p:nvPr/>
        </p:nvSpPr>
        <p:spPr>
          <a:xfrm>
            <a:off x="2440699" y="1803380"/>
            <a:ext cx="7297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Postal Matches are currently held at the National level using the Orion Scoring System.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 competitors to shoot at their home range and compete against others across the country.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0E803-40DD-9E0F-3A68-37B6B8CB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69" y="1634126"/>
            <a:ext cx="1704316" cy="1602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65918-AE39-E800-B93A-496B974A1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2" t="31562" r="83438" b="52170"/>
          <a:stretch/>
        </p:blipFill>
        <p:spPr>
          <a:xfrm>
            <a:off x="501764" y="3263408"/>
            <a:ext cx="1704316" cy="192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609D3-A5D9-F83E-DBBB-AE1EB18E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95" t="40419" r="38928" b="50000"/>
          <a:stretch/>
        </p:blipFill>
        <p:spPr>
          <a:xfrm>
            <a:off x="2372119" y="4937017"/>
            <a:ext cx="7447761" cy="11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52A5-4A5B-C3EA-9A41-C9C9D9B554C5}"/>
              </a:ext>
            </a:extLst>
          </p:cNvPr>
          <p:cNvSpPr txBox="1">
            <a:spLocks/>
          </p:cNvSpPr>
          <p:nvPr/>
        </p:nvSpPr>
        <p:spPr>
          <a:xfrm>
            <a:off x="4693025" y="173808"/>
            <a:ext cx="3532094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7D440-B43A-529D-84EA-98B0EFCABB77}"/>
              </a:ext>
            </a:extLst>
          </p:cNvPr>
          <p:cNvSpPr txBox="1"/>
          <p:nvPr/>
        </p:nvSpPr>
        <p:spPr>
          <a:xfrm>
            <a:off x="727772" y="1322826"/>
            <a:ext cx="2725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SH-1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classification applies to athletes who have the strength and ability to safely hold, load and fire an gun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06BDC-771B-C2F8-FFFA-3FD3D9DCE7FA}"/>
              </a:ext>
            </a:extLst>
          </p:cNvPr>
          <p:cNvSpPr txBox="1"/>
          <p:nvPr/>
        </p:nvSpPr>
        <p:spPr>
          <a:xfrm>
            <a:off x="4288234" y="1291590"/>
            <a:ext cx="36917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SH-2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classification applies to athletes who have limited use of one limb/hand.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athletes are permitted use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Loading assistant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Trigger adaptation, such as sip/puff trigger.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Spring stand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3E6812-39C0-B2DC-D583-BC19F875735C}"/>
              </a:ext>
            </a:extLst>
          </p:cNvPr>
          <p:cNvCxnSpPr>
            <a:cxnSpLocks/>
          </p:cNvCxnSpPr>
          <p:nvPr/>
        </p:nvCxnSpPr>
        <p:spPr>
          <a:xfrm>
            <a:off x="3917575" y="1540730"/>
            <a:ext cx="0" cy="4180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75307A-08AC-7EAE-8CFC-65836B9EB419}"/>
              </a:ext>
            </a:extLst>
          </p:cNvPr>
          <p:cNvCxnSpPr>
            <a:cxnSpLocks/>
          </p:cNvCxnSpPr>
          <p:nvPr/>
        </p:nvCxnSpPr>
        <p:spPr>
          <a:xfrm>
            <a:off x="8225119" y="1545213"/>
            <a:ext cx="0" cy="4180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66C860-0908-AC18-4599-491218990F0D}"/>
              </a:ext>
            </a:extLst>
          </p:cNvPr>
          <p:cNvSpPr txBox="1"/>
          <p:nvPr/>
        </p:nvSpPr>
        <p:spPr>
          <a:xfrm>
            <a:off x="8350631" y="1327840"/>
            <a:ext cx="36917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SH-3/VI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classification applies to athletes who are vision-impaired.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athletes are permitted to use the ECOAIMS system, which uses sound to find the target center.</a:t>
            </a:r>
          </a:p>
        </p:txBody>
      </p:sp>
    </p:spTree>
    <p:extLst>
      <p:ext uri="{BB962C8B-B14F-4D97-AF65-F5344CB8AC3E}">
        <p14:creationId xmlns:p14="http://schemas.microsoft.com/office/powerpoint/2010/main" val="108917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52A5-4A5B-C3EA-9A41-C9C9D9B554C5}"/>
              </a:ext>
            </a:extLst>
          </p:cNvPr>
          <p:cNvSpPr txBox="1">
            <a:spLocks/>
          </p:cNvSpPr>
          <p:nvPr/>
        </p:nvSpPr>
        <p:spPr>
          <a:xfrm>
            <a:off x="4693025" y="375514"/>
            <a:ext cx="3532094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Spring Stand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5278E-ADE9-3B15-EA4F-57CEE9CD565C}"/>
              </a:ext>
            </a:extLst>
          </p:cNvPr>
          <p:cNvSpPr txBox="1"/>
          <p:nvPr/>
        </p:nvSpPr>
        <p:spPr>
          <a:xfrm>
            <a:off x="317863" y="1441132"/>
            <a:ext cx="78333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SH2 athletes will use an approved support stand  to support the weight of the rifle.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Classifier will assess muscle power in the shooting arm for the purpose of identifying if the athlete may use a weak, or strong spring on the rifle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Athlete’s will be allocated a subclass – ‘a’ or ‘b’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       SH-2a or SH-2b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a - Weak Spring (white insert) min flexibility 35mm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b - Strong Spring (black insert) min flexibility 25mm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06970-4B19-72BB-C6AC-277E13E7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743" y="735989"/>
            <a:ext cx="3328704" cy="49808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9B6F3-8E8A-8AE7-292C-A3F50BAF5E92}"/>
              </a:ext>
            </a:extLst>
          </p:cNvPr>
          <p:cNvSpPr/>
          <p:nvPr/>
        </p:nvSpPr>
        <p:spPr>
          <a:xfrm>
            <a:off x="567690" y="4854118"/>
            <a:ext cx="7223760" cy="883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67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52A5-4A5B-C3EA-9A41-C9C9D9B554C5}"/>
              </a:ext>
            </a:extLst>
          </p:cNvPr>
          <p:cNvSpPr txBox="1">
            <a:spLocks/>
          </p:cNvSpPr>
          <p:nvPr/>
        </p:nvSpPr>
        <p:spPr>
          <a:xfrm>
            <a:off x="2837331" y="375514"/>
            <a:ext cx="8525435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Building a Home Range (1 of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773EA-2405-1490-E6E2-1571DE0BA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906" y="1096465"/>
            <a:ext cx="1870258" cy="23992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A70FBD-8621-5C7C-29E9-BFB49935720A}"/>
              </a:ext>
            </a:extLst>
          </p:cNvPr>
          <p:cNvGrpSpPr/>
          <p:nvPr/>
        </p:nvGrpSpPr>
        <p:grpSpPr>
          <a:xfrm>
            <a:off x="123836" y="1782832"/>
            <a:ext cx="2406748" cy="2654853"/>
            <a:chOff x="123836" y="1426756"/>
            <a:chExt cx="3010930" cy="3010930"/>
          </a:xfrm>
        </p:grpSpPr>
        <p:pic>
          <p:nvPicPr>
            <p:cNvPr id="5" name="Graphic 4" descr="Person eating">
              <a:extLst>
                <a:ext uri="{FF2B5EF4-FFF2-40B4-BE49-F238E27FC236}">
                  <a16:creationId xmlns:a16="http://schemas.microsoft.com/office/drawing/2014/main" id="{46774B11-CA20-6BA0-0F6F-4947318AA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836" y="1426756"/>
              <a:ext cx="3010930" cy="301093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663D07-0A65-8701-54F8-84CA1E3CE018}"/>
                </a:ext>
              </a:extLst>
            </p:cNvPr>
            <p:cNvSpPr/>
            <p:nvPr/>
          </p:nvSpPr>
          <p:spPr>
            <a:xfrm>
              <a:off x="1606376" y="1952364"/>
              <a:ext cx="914400" cy="586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1D4BB00A-9860-B187-A2CA-0FF9C8792188}"/>
              </a:ext>
            </a:extLst>
          </p:cNvPr>
          <p:cNvSpPr/>
          <p:nvPr/>
        </p:nvSpPr>
        <p:spPr>
          <a:xfrm>
            <a:off x="2918105" y="1376437"/>
            <a:ext cx="7255087" cy="1646167"/>
          </a:xfrm>
          <a:prstGeom prst="rightArrow">
            <a:avLst/>
          </a:prstGeom>
          <a:gradFill>
            <a:gsLst>
              <a:gs pos="25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meters (32.8 feet)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2324E-61A8-58BF-5434-D9E208A07632}"/>
              </a:ext>
            </a:extLst>
          </p:cNvPr>
          <p:cNvSpPr/>
          <p:nvPr/>
        </p:nvSpPr>
        <p:spPr>
          <a:xfrm rot="549827" flipH="1">
            <a:off x="2354694" y="1378584"/>
            <a:ext cx="248516" cy="376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84A0C5-E4EA-D9E4-5BE9-F7DCCD8D59E7}"/>
              </a:ext>
            </a:extLst>
          </p:cNvPr>
          <p:cNvSpPr txBox="1"/>
          <p:nvPr/>
        </p:nvSpPr>
        <p:spPr>
          <a:xfrm>
            <a:off x="294120" y="4606861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Firing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CC946-999F-D3D6-5683-59269147E5D8}"/>
              </a:ext>
            </a:extLst>
          </p:cNvPr>
          <p:cNvSpPr txBox="1"/>
          <p:nvPr/>
        </p:nvSpPr>
        <p:spPr>
          <a:xfrm>
            <a:off x="3056566" y="2810255"/>
            <a:ext cx="6189402" cy="3016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There can be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no physical contact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ground beyond the 10 meter firing line: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 If shooting from a wheelchair, then the front caster can not pass the 10 meter firing line.  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shooting from a table, then the table leg cannot pass the10 meter firing line.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Shooter can have feet on floor, or wheelchair footplate.</a:t>
            </a:r>
          </a:p>
        </p:txBody>
      </p:sp>
    </p:spTree>
    <p:extLst>
      <p:ext uri="{BB962C8B-B14F-4D97-AF65-F5344CB8AC3E}">
        <p14:creationId xmlns:p14="http://schemas.microsoft.com/office/powerpoint/2010/main" val="248094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52A5-4A5B-C3EA-9A41-C9C9D9B554C5}"/>
              </a:ext>
            </a:extLst>
          </p:cNvPr>
          <p:cNvSpPr txBox="1">
            <a:spLocks/>
          </p:cNvSpPr>
          <p:nvPr/>
        </p:nvSpPr>
        <p:spPr>
          <a:xfrm>
            <a:off x="2837331" y="375514"/>
            <a:ext cx="8525435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Building a Home Range (2 of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A6E5D-1F53-768F-3158-B0B741E0C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187" y="1334257"/>
            <a:ext cx="2979579" cy="3822407"/>
          </a:xfrm>
          <a:prstGeom prst="rect">
            <a:avLst/>
          </a:prstGeom>
        </p:spPr>
      </p:pic>
      <p:sp>
        <p:nvSpPr>
          <p:cNvPr id="9" name="Arrow: Bent 8">
            <a:extLst>
              <a:ext uri="{FF2B5EF4-FFF2-40B4-BE49-F238E27FC236}">
                <a16:creationId xmlns:a16="http://schemas.microsoft.com/office/drawing/2014/main" id="{F91A657C-0A12-39A9-629B-192174D49BEE}"/>
              </a:ext>
            </a:extLst>
          </p:cNvPr>
          <p:cNvSpPr/>
          <p:nvPr/>
        </p:nvSpPr>
        <p:spPr>
          <a:xfrm>
            <a:off x="1654629" y="2524716"/>
            <a:ext cx="7509253" cy="3309258"/>
          </a:xfrm>
          <a:prstGeom prst="bentArrow">
            <a:avLst>
              <a:gd name="adj1" fmla="val 27193"/>
              <a:gd name="adj2" fmla="val 25000"/>
              <a:gd name="adj3" fmla="val 25000"/>
              <a:gd name="adj4" fmla="val 25329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meters (4.6 feet)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CB1B0-ED32-BC79-ADC6-DB57575009EE}"/>
              </a:ext>
            </a:extLst>
          </p:cNvPr>
          <p:cNvSpPr txBox="1"/>
          <p:nvPr/>
        </p:nvSpPr>
        <p:spPr>
          <a:xfrm>
            <a:off x="4078514" y="3124200"/>
            <a:ext cx="247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Target Height</a:t>
            </a:r>
          </a:p>
        </p:txBody>
      </p:sp>
    </p:spTree>
    <p:extLst>
      <p:ext uri="{BB962C8B-B14F-4D97-AF65-F5344CB8AC3E}">
        <p14:creationId xmlns:p14="http://schemas.microsoft.com/office/powerpoint/2010/main" val="174257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52A5-4A5B-C3EA-9A41-C9C9D9B554C5}"/>
              </a:ext>
            </a:extLst>
          </p:cNvPr>
          <p:cNvSpPr txBox="1">
            <a:spLocks/>
          </p:cNvSpPr>
          <p:nvPr/>
        </p:nvSpPr>
        <p:spPr>
          <a:xfrm>
            <a:off x="2837331" y="375514"/>
            <a:ext cx="8525435" cy="72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Building a Home Range (3 of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0F9A9-94CB-C1FB-1DFC-44303F20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75"/>
          <a:stretch/>
        </p:blipFill>
        <p:spPr>
          <a:xfrm>
            <a:off x="6468805" y="4000497"/>
            <a:ext cx="2223101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77789-B2C7-391E-96B3-E819AF39A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14" b="10835"/>
          <a:stretch/>
        </p:blipFill>
        <p:spPr>
          <a:xfrm>
            <a:off x="9224840" y="2960388"/>
            <a:ext cx="2843429" cy="331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9DD5F8-2EE4-9E27-2610-EB65AC3D3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35"/>
          <a:stretch/>
        </p:blipFill>
        <p:spPr>
          <a:xfrm>
            <a:off x="6542074" y="1006115"/>
            <a:ext cx="2140651" cy="2883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BA8EC-6119-A116-795E-486C22CD97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7953" b="5588"/>
          <a:stretch/>
        </p:blipFill>
        <p:spPr>
          <a:xfrm>
            <a:off x="10426017" y="215711"/>
            <a:ext cx="1348062" cy="2883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1AC74-C9CC-F43A-AEF7-616340D0CF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43" t="38123" r="61974" b="11092"/>
          <a:stretch/>
        </p:blipFill>
        <p:spPr>
          <a:xfrm>
            <a:off x="417921" y="1912201"/>
            <a:ext cx="2006816" cy="2525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B78A4E-6CD2-79AD-7F05-A277FC392C39}"/>
              </a:ext>
            </a:extLst>
          </p:cNvPr>
          <p:cNvSpPr txBox="1"/>
          <p:nvPr/>
        </p:nvSpPr>
        <p:spPr>
          <a:xfrm>
            <a:off x="457671" y="1313765"/>
            <a:ext cx="2789803" cy="73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Air Venturi Pellet Box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details on resource slide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D8683D-501C-51AF-8126-2A783AC19B02}"/>
              </a:ext>
            </a:extLst>
          </p:cNvPr>
          <p:cNvSpPr/>
          <p:nvPr/>
        </p:nvSpPr>
        <p:spPr>
          <a:xfrm>
            <a:off x="279262" y="1242850"/>
            <a:ext cx="3234115" cy="34636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B9083729-DBB3-F007-11D1-2BF80AC679A5}"/>
              </a:ext>
            </a:extLst>
          </p:cNvPr>
          <p:cNvSpPr/>
          <p:nvPr/>
        </p:nvSpPr>
        <p:spPr>
          <a:xfrm>
            <a:off x="2168566" y="139630"/>
            <a:ext cx="5533910" cy="6342856"/>
          </a:xfrm>
          <a:prstGeom prst="irregularSeal2">
            <a:avLst/>
          </a:prstGeom>
          <a:solidFill>
            <a:srgbClr val="FF0000"/>
          </a:solidFill>
          <a:ln w="57150">
            <a:solidFill>
              <a:srgbClr val="2333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M Pro" panose="00000400000000000000" pitchFamily="2" charset="0"/>
                <a:cs typeface="Arial" panose="020B0604020202020204" pitchFamily="34" charset="0"/>
              </a:rPr>
              <a:t>Ensure a pellet will penetrate the front of the box where the target attaches.  If not, then the pellets with ricochet off the box.  Something like cardboard or foam board works well.</a:t>
            </a:r>
          </a:p>
        </p:txBody>
      </p:sp>
    </p:spTree>
    <p:extLst>
      <p:ext uri="{BB962C8B-B14F-4D97-AF65-F5344CB8AC3E}">
        <p14:creationId xmlns:p14="http://schemas.microsoft.com/office/powerpoint/2010/main" val="245678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EB2E018-CEED-046C-A0E4-1049211BA9F6}"/>
              </a:ext>
            </a:extLst>
          </p:cNvPr>
          <p:cNvSpPr txBox="1">
            <a:spLocks/>
          </p:cNvSpPr>
          <p:nvPr/>
        </p:nvSpPr>
        <p:spPr>
          <a:xfrm>
            <a:off x="2630244" y="329704"/>
            <a:ext cx="7509509" cy="703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Postal Match Program (1 of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260FCD-27C5-6332-8394-FB47C7FF13DC}"/>
              </a:ext>
            </a:extLst>
          </p:cNvPr>
          <p:cNvSpPr txBox="1"/>
          <p:nvPr/>
        </p:nvSpPr>
        <p:spPr>
          <a:xfrm>
            <a:off x="729884" y="1420192"/>
            <a:ext cx="1046165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The PVA will provide paper targets to all participating Chapters.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Each target should include the veteran’s first/last name, Classification (SH1, SH2 or SH-3/VI) and the date.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A clear photograph, or scanned copy of the target will then be emailed to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johnar@pva.org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scoring.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Those with electric targets may submit a photograph of a print out of their score.  They may also submit a picture of their final shot, which should show their final score.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56297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17621</TotalTime>
  <Words>1033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DIN Black</vt:lpstr>
      <vt:lpstr>RM Pro</vt:lpstr>
      <vt:lpstr>6_Office Theme</vt:lpstr>
      <vt:lpstr>8_Office Theme</vt:lpstr>
      <vt:lpstr>7_Office Theme</vt:lpstr>
      <vt:lpstr>9_Office Theme</vt:lpstr>
      <vt:lpstr>2_Office Theme</vt:lpstr>
      <vt:lpstr>4_Office Theme</vt:lpstr>
      <vt:lpstr>PowerPoint Presentation</vt:lpstr>
      <vt:lpstr>Air Guns – Postal 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Franklin</dc:creator>
  <cp:lastModifiedBy>John Arbino</cp:lastModifiedBy>
  <cp:revision>56</cp:revision>
  <dcterms:created xsi:type="dcterms:W3CDTF">2021-02-12T16:07:19Z</dcterms:created>
  <dcterms:modified xsi:type="dcterms:W3CDTF">2023-10-25T18:00:59Z</dcterms:modified>
</cp:coreProperties>
</file>