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68" r:id="rId2"/>
    <p:sldMasterId id="2147483744" r:id="rId3"/>
    <p:sldMasterId id="2147483732" r:id="rId4"/>
    <p:sldMasterId id="2147483756" r:id="rId5"/>
    <p:sldMasterId id="2147483672" r:id="rId6"/>
    <p:sldMasterId id="2147483696" r:id="rId7"/>
  </p:sldMasterIdLst>
  <p:notesMasterIdLst>
    <p:notesMasterId r:id="rId35"/>
  </p:notesMasterIdLst>
  <p:sldIdLst>
    <p:sldId id="256" r:id="rId8"/>
    <p:sldId id="262" r:id="rId9"/>
    <p:sldId id="264" r:id="rId10"/>
    <p:sldId id="263" r:id="rId11"/>
    <p:sldId id="1942" r:id="rId12"/>
    <p:sldId id="1943" r:id="rId13"/>
    <p:sldId id="1926" r:id="rId14"/>
    <p:sldId id="1922" r:id="rId15"/>
    <p:sldId id="1066" r:id="rId16"/>
    <p:sldId id="1929" r:id="rId17"/>
    <p:sldId id="1930" r:id="rId18"/>
    <p:sldId id="1931" r:id="rId19"/>
    <p:sldId id="1826" r:id="rId20"/>
    <p:sldId id="1896" r:id="rId21"/>
    <p:sldId id="1932" r:id="rId22"/>
    <p:sldId id="271" r:id="rId23"/>
    <p:sldId id="272" r:id="rId24"/>
    <p:sldId id="1937" r:id="rId25"/>
    <p:sldId id="1935" r:id="rId26"/>
    <p:sldId id="285" r:id="rId27"/>
    <p:sldId id="1938" r:id="rId28"/>
    <p:sldId id="1939" r:id="rId29"/>
    <p:sldId id="1940" r:id="rId30"/>
    <p:sldId id="1944" r:id="rId31"/>
    <p:sldId id="1933" r:id="rId32"/>
    <p:sldId id="1945" r:id="rId33"/>
    <p:sldId id="19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0794CF-7621-D444-81D0-A3FF69E9CD6F}">
          <p14:sldIdLst>
            <p14:sldId id="256"/>
            <p14:sldId id="262"/>
            <p14:sldId id="264"/>
            <p14:sldId id="263"/>
            <p14:sldId id="1942"/>
            <p14:sldId id="1943"/>
            <p14:sldId id="1926"/>
            <p14:sldId id="1922"/>
            <p14:sldId id="1066"/>
            <p14:sldId id="1929"/>
            <p14:sldId id="1930"/>
            <p14:sldId id="1931"/>
            <p14:sldId id="1826"/>
            <p14:sldId id="1896"/>
            <p14:sldId id="1932"/>
            <p14:sldId id="271"/>
            <p14:sldId id="272"/>
            <p14:sldId id="1937"/>
            <p14:sldId id="1935"/>
            <p14:sldId id="285"/>
            <p14:sldId id="1938"/>
            <p14:sldId id="1939"/>
            <p14:sldId id="1940"/>
            <p14:sldId id="1944"/>
            <p14:sldId id="1933"/>
            <p14:sldId id="1945"/>
            <p14:sldId id="19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349"/>
    <a:srgbClr val="B22A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2"/>
    <p:restoredTop sz="94720"/>
  </p:normalViewPr>
  <p:slideViewPr>
    <p:cSldViewPr snapToGrid="0" snapToObjects="1">
      <p:cViewPr varScale="1">
        <p:scale>
          <a:sx n="102" d="100"/>
          <a:sy n="102" d="100"/>
        </p:scale>
        <p:origin x="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itchFamily="2" charset="0"/>
                <a:ea typeface="+mn-ea"/>
                <a:cs typeface="+mn-cs"/>
              </a:defRPr>
            </a:pPr>
            <a:r>
              <a:rPr lang="en-US" dirty="0">
                <a:latin typeface="Helvetica" pitchFamily="2" charset="0"/>
              </a:rPr>
              <a:t>Interventions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itchFamily="2" charset="0"/>
              <a:ea typeface="+mn-ea"/>
              <a:cs typeface="+mn-cs"/>
            </a:defRPr>
          </a:pPr>
          <a:endParaRPr lang="en-US"/>
        </a:p>
      </c:txPr>
    </c:title>
    <c:autoTitleDeleted val="0"/>
    <c:plotArea>
      <c:layout/>
      <c:pieChart>
        <c:varyColors val="1"/>
        <c:ser>
          <c:idx val="0"/>
          <c:order val="0"/>
          <c:tx>
            <c:strRef>
              <c:f>Sheet1!$B$1</c:f>
              <c:strCache>
                <c:ptCount val="1"/>
                <c:pt idx="0">
                  <c:v>Type</c:v>
                </c:pt>
              </c:strCache>
            </c:strRef>
          </c:tx>
          <c:dPt>
            <c:idx val="0"/>
            <c:bubble3D val="0"/>
            <c:spPr>
              <a:solidFill>
                <a:schemeClr val="accent1"/>
              </a:solidFill>
              <a:ln>
                <a:noFill/>
              </a:ln>
              <a:effectLst/>
            </c:spPr>
            <c:extLst>
              <c:ext xmlns:c16="http://schemas.microsoft.com/office/drawing/2014/chart" uri="{C3380CC4-5D6E-409C-BE32-E72D297353CC}">
                <c16:uniqueId val="{00000001-58A8-224B-90AD-22009AF7D428}"/>
              </c:ext>
            </c:extLst>
          </c:dPt>
          <c:dPt>
            <c:idx val="1"/>
            <c:bubble3D val="0"/>
            <c:spPr>
              <a:solidFill>
                <a:schemeClr val="accent2"/>
              </a:solidFill>
              <a:ln>
                <a:noFill/>
              </a:ln>
              <a:effectLst/>
            </c:spPr>
            <c:extLst>
              <c:ext xmlns:c16="http://schemas.microsoft.com/office/drawing/2014/chart" uri="{C3380CC4-5D6E-409C-BE32-E72D297353CC}">
                <c16:uniqueId val="{00000003-58A8-224B-90AD-22009AF7D428}"/>
              </c:ext>
            </c:extLst>
          </c:dPt>
          <c:dPt>
            <c:idx val="2"/>
            <c:bubble3D val="0"/>
            <c:spPr>
              <a:solidFill>
                <a:schemeClr val="accent3"/>
              </a:solidFill>
              <a:ln>
                <a:noFill/>
              </a:ln>
              <a:effectLst/>
            </c:spPr>
            <c:extLst>
              <c:ext xmlns:c16="http://schemas.microsoft.com/office/drawing/2014/chart" uri="{C3380CC4-5D6E-409C-BE32-E72D297353CC}">
                <c16:uniqueId val="{00000005-58A8-224B-90AD-22009AF7D428}"/>
              </c:ext>
            </c:extLst>
          </c:dPt>
          <c:dPt>
            <c:idx val="3"/>
            <c:bubble3D val="0"/>
            <c:spPr>
              <a:solidFill>
                <a:schemeClr val="accent4"/>
              </a:solidFill>
              <a:ln>
                <a:noFill/>
              </a:ln>
              <a:effectLst/>
            </c:spPr>
            <c:extLst>
              <c:ext xmlns:c16="http://schemas.microsoft.com/office/drawing/2014/chart" uri="{C3380CC4-5D6E-409C-BE32-E72D297353CC}">
                <c16:uniqueId val="{00000007-58A8-224B-90AD-22009AF7D428}"/>
              </c:ext>
            </c:extLst>
          </c:dPt>
          <c:dPt>
            <c:idx val="4"/>
            <c:bubble3D val="0"/>
            <c:spPr>
              <a:solidFill>
                <a:schemeClr val="accent5"/>
              </a:solidFill>
              <a:ln>
                <a:noFill/>
              </a:ln>
              <a:effectLst/>
            </c:spPr>
            <c:extLst>
              <c:ext xmlns:c16="http://schemas.microsoft.com/office/drawing/2014/chart" uri="{C3380CC4-5D6E-409C-BE32-E72D297353CC}">
                <c16:uniqueId val="{00000009-58A8-224B-90AD-22009AF7D428}"/>
              </c:ext>
            </c:extLst>
          </c:dPt>
          <c:dPt>
            <c:idx val="5"/>
            <c:bubble3D val="0"/>
            <c:spPr>
              <a:solidFill>
                <a:schemeClr val="accent6"/>
              </a:solidFill>
              <a:ln>
                <a:noFill/>
              </a:ln>
              <a:effectLst/>
            </c:spPr>
            <c:extLst>
              <c:ext xmlns:c16="http://schemas.microsoft.com/office/drawing/2014/chart" uri="{C3380CC4-5D6E-409C-BE32-E72D297353CC}">
                <c16:uniqueId val="{0000000B-58A8-224B-90AD-22009AF7D42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Exterior Walls</c:v>
                </c:pt>
                <c:pt idx="1">
                  <c:v>Roofs</c:v>
                </c:pt>
                <c:pt idx="2">
                  <c:v>Mitigation</c:v>
                </c:pt>
                <c:pt idx="3">
                  <c:v>Accessibility</c:v>
                </c:pt>
                <c:pt idx="4">
                  <c:v>Ingress/ Egress</c:v>
                </c:pt>
                <c:pt idx="5">
                  <c:v>Interior</c:v>
                </c:pt>
              </c:strCache>
            </c:strRef>
          </c:cat>
          <c:val>
            <c:numRef>
              <c:f>Sheet1!$B$2:$B$7</c:f>
              <c:numCache>
                <c:formatCode>General</c:formatCode>
                <c:ptCount val="6"/>
                <c:pt idx="0">
                  <c:v>373</c:v>
                </c:pt>
                <c:pt idx="1">
                  <c:v>231</c:v>
                </c:pt>
                <c:pt idx="2">
                  <c:v>304</c:v>
                </c:pt>
                <c:pt idx="3">
                  <c:v>295</c:v>
                </c:pt>
                <c:pt idx="4">
                  <c:v>288</c:v>
                </c:pt>
                <c:pt idx="5">
                  <c:v>279</c:v>
                </c:pt>
              </c:numCache>
            </c:numRef>
          </c:val>
          <c:extLst>
            <c:ext xmlns:c16="http://schemas.microsoft.com/office/drawing/2014/chart" uri="{C3380CC4-5D6E-409C-BE32-E72D297353CC}">
              <c16:uniqueId val="{0000000C-58A8-224B-90AD-22009AF7D428}"/>
            </c:ext>
          </c:extLst>
        </c:ser>
        <c:dLbls>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BE209-6E3E-214C-A55B-1AB018C560B6}"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C0095-D728-7F4A-9428-35B014D2902E}" type="slidenum">
              <a:rPr lang="en-US" smtClean="0"/>
              <a:t>‹#›</a:t>
            </a:fld>
            <a:endParaRPr lang="en-US"/>
          </a:p>
        </p:txBody>
      </p:sp>
    </p:spTree>
    <p:extLst>
      <p:ext uri="{BB962C8B-B14F-4D97-AF65-F5344CB8AC3E}">
        <p14:creationId xmlns:p14="http://schemas.microsoft.com/office/powerpoint/2010/main" val="235298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day, everyone. It's my pleasure to speak with you today about Habitat for Humanity’s work with Veterans and military-connected families. As a global non-profit organization, our mission is centered on making a tangible difference in people’s lives. </a:t>
            </a:r>
          </a:p>
          <a:p>
            <a:endParaRPr lang="en-US" dirty="0"/>
          </a:p>
          <a:p>
            <a:endParaRPr lang="en-US" dirty="0"/>
          </a:p>
        </p:txBody>
      </p:sp>
    </p:spTree>
    <p:extLst>
      <p:ext uri="{BB962C8B-B14F-4D97-AF65-F5344CB8AC3E}">
        <p14:creationId xmlns:p14="http://schemas.microsoft.com/office/powerpoint/2010/main" val="319968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1BA63-1B23-8447-954D-F7654B630F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61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A1BA63-1B23-8447-954D-F7654B630F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7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Since our inception in 1976, Habitat for Humanity has been instrumental in aiding over 29 million people across more than 70 countries, offering safe, decent, and affordable housing for families in need. Our unique approach involves partnering with families willing to invest their own labor into building their homes, alongside community volunteers and our dedicated staff. This fosters not only vibrant neighborhoods but instills a profound sense of pride and ownership in these families. Beyond construction, our efforts extend to addressing systemic barriers to affordable housing through advocacy and community engagement.</a:t>
            </a:r>
          </a:p>
          <a:p>
            <a:endParaRPr lang="en-US" dirty="0"/>
          </a:p>
          <a:p>
            <a:endParaRPr lang="en-US" dirty="0"/>
          </a:p>
          <a:p>
            <a:endParaRPr lang="en-US" dirty="0"/>
          </a:p>
        </p:txBody>
      </p:sp>
    </p:spTree>
    <p:extLst>
      <p:ext uri="{BB962C8B-B14F-4D97-AF65-F5344CB8AC3E}">
        <p14:creationId xmlns:p14="http://schemas.microsoft.com/office/powerpoint/2010/main" val="307196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200" dirty="0">
                <a:solidFill>
                  <a:srgbClr val="63656A"/>
                </a:solidFill>
                <a:effectLst/>
                <a:latin typeface="Avenir Next LT Pro" panose="020B0504020202020204" pitchFamily="34" charset="77"/>
              </a:rPr>
              <a:t>Today I’d like to provide an overview of the Habitat’s initiative to serve military and Veterans families, where our mission, in human-centered design goes beyond building homes. We're part of a larger movement to rectify historical injustices in housing, especially for our Veterans and military-connected families. By empowering Veterans and others facing systemic barriers, we're not only providing and preserving homes but restoring honor and dignity to those who've served our nation and our communities.</a:t>
            </a:r>
          </a:p>
          <a:p>
            <a:endParaRPr lang="en-US" dirty="0"/>
          </a:p>
          <a:p>
            <a:r>
              <a:rPr lang="en-US" dirty="0"/>
              <a:t>Through Veterans initiative, we provide a variety of services and programs that are tailored to the unique needs of the communities for Veterans and military-connected families. This includes home preservation, accessibility, modifications, and rehabilitation or repair programs, as well as new home construction projects.</a:t>
            </a:r>
          </a:p>
          <a:p>
            <a:endParaRPr lang="en-US" dirty="0"/>
          </a:p>
          <a:p>
            <a:r>
              <a:rPr lang="en-US" dirty="0"/>
              <a:t>We also work closely with other organizations, like the Department of Veterans Affairs, state-wide organizations and community partners to provide a range of support services, including financial counseling and job training programs. These collaborations are designed to help Veterans and their families build a solid foundation for their future and achieve lasting affordability and generational wealth.</a:t>
            </a:r>
          </a:p>
        </p:txBody>
      </p:sp>
    </p:spTree>
    <p:extLst>
      <p:ext uri="{BB962C8B-B14F-4D97-AF65-F5344CB8AC3E}">
        <p14:creationId xmlns:p14="http://schemas.microsoft.com/office/powerpoint/2010/main" val="311477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374151"/>
                </a:solidFill>
                <a:effectLst/>
                <a:latin typeface="Söhne"/>
              </a:rPr>
              <a:t>Under our Build pillar, we focus on constructing sustainable housing solutions. This is where the journey begins. For example, in Huntington, WV, this formerly homeless Veteran worked alongside volunteers to build a home tailored to their needs, creating a stable foundation for their family's future</a:t>
            </a:r>
            <a:endParaRPr lang="en-US" dirty="0"/>
          </a:p>
        </p:txBody>
      </p:sp>
    </p:spTree>
    <p:extLst>
      <p:ext uri="{BB962C8B-B14F-4D97-AF65-F5344CB8AC3E}">
        <p14:creationId xmlns:p14="http://schemas.microsoft.com/office/powerpoint/2010/main" val="276386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integral part of our Build pillar is home preservation, ensuring existing homes remain safe and sustainable for Veterans, their families, and caretakers. A shining example is in [Location], where we partnered with Veteran [Veteran's Name] for a critical home preservation project. Their family home needed essential repairs to ensure safety and accessibility. Habitat volunteers and local community members rallied together, working side-by-side with [Veteran's Name] to revitalize their cherished home. This project not only restored a physical structure but also rejuvenated [Veteran's Name]'s sense of belonging and pride in their community. It's a testament to how Habitat's work extends beyond new construction, embracing the preservation of existing homes as a vital aspect of generational wealth for Veterans and their families.</a:t>
            </a:r>
          </a:p>
        </p:txBody>
      </p:sp>
    </p:spTree>
    <p:extLst>
      <p:ext uri="{BB962C8B-B14F-4D97-AF65-F5344CB8AC3E}">
        <p14:creationId xmlns:p14="http://schemas.microsoft.com/office/powerpoint/2010/main" val="42106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u="none" strike="noStrike" dirty="0">
                <a:solidFill>
                  <a:srgbClr val="374151"/>
                </a:solidFill>
                <a:effectLst/>
                <a:latin typeface="Söhne"/>
              </a:rPr>
              <a:t>Our Engage pillar is about creating resilient communities.</a:t>
            </a:r>
          </a:p>
          <a:p>
            <a:endParaRPr lang="en-US" b="0" i="0" u="none" strike="noStrike" dirty="0">
              <a:solidFill>
                <a:srgbClr val="374151"/>
              </a:solidFill>
              <a:effectLst/>
              <a:latin typeface="Söhne"/>
            </a:endParaRPr>
          </a:p>
          <a:p>
            <a:pPr marL="0" marR="0" lvl="0" indent="0" defTabSz="457200" eaLnBrk="1" fontAlgn="auto" latinLnBrk="0" hangingPunct="1">
              <a:lnSpc>
                <a:spcPct val="100000"/>
              </a:lnSpc>
              <a:spcBef>
                <a:spcPts val="0"/>
              </a:spcBef>
              <a:spcAft>
                <a:spcPts val="0"/>
              </a:spcAft>
              <a:buClrTx/>
              <a:buSzTx/>
              <a:buFontTx/>
              <a:buNone/>
              <a:tabLst/>
              <a:defRPr/>
            </a:pPr>
            <a:r>
              <a:rPr lang="en-US" sz="1800" dirty="0">
                <a:solidFill>
                  <a:srgbClr val="95979C"/>
                </a:solidFill>
                <a:effectLst/>
                <a:latin typeface="Avenir Next LT Pro" panose="020B0504020202020204" pitchFamily="34" charset="77"/>
              </a:rPr>
              <a:t>We also works closely with other organizations, like the Department of Veterans Affairs, state-wide organizations and community partners to provide a range of support services, including financial counseling and job training programs. These services are designed to help Veterans and their families build a solid foundation for their future and achieve long-term stability and success.</a:t>
            </a:r>
          </a:p>
          <a:p>
            <a:endParaRPr lang="en-US" b="0" i="0" u="none" strike="noStrike" dirty="0">
              <a:solidFill>
                <a:srgbClr val="374151"/>
              </a:solidFill>
              <a:effectLst/>
              <a:latin typeface="Söhne"/>
            </a:endParaRPr>
          </a:p>
          <a:p>
            <a:r>
              <a:rPr lang="en-US" b="0" i="0" u="none" strike="noStrike" dirty="0">
                <a:solidFill>
                  <a:srgbClr val="374151"/>
                </a:solidFill>
                <a:effectLst/>
                <a:latin typeface="Söhne"/>
              </a:rPr>
              <a:t> It's exemplified by events like our Season of Service in Los Angeles, CA, where Veterans and community members come together, fostering connections and combating isolation.</a:t>
            </a:r>
            <a:endParaRPr lang="en-US" dirty="0"/>
          </a:p>
        </p:txBody>
      </p:sp>
    </p:spTree>
    <p:extLst>
      <p:ext uri="{BB962C8B-B14F-4D97-AF65-F5344CB8AC3E}">
        <p14:creationId xmlns:p14="http://schemas.microsoft.com/office/powerpoint/2010/main" val="2075130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ctr">
              <a:spcBef>
                <a:spcPts val="0"/>
              </a:spcBef>
              <a:spcAft>
                <a:spcPts val="0"/>
              </a:spcAft>
              <a:buFont typeface="Courier New" panose="02070309020205020404" pitchFamily="49" charset="0"/>
              <a:buChar char="o"/>
            </a:pPr>
            <a:endParaRPr lang="en-US" sz="1800" dirty="0">
              <a:effectLst/>
              <a:latin typeface="Avenir Next LT Pro" panose="020B0504020202020204" pitchFamily="34" charset="77"/>
            </a:endParaRPr>
          </a:p>
        </p:txBody>
      </p:sp>
    </p:spTree>
    <p:extLst>
      <p:ext uri="{BB962C8B-B14F-4D97-AF65-F5344CB8AC3E}">
        <p14:creationId xmlns:p14="http://schemas.microsoft.com/office/powerpoint/2010/main" val="422003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33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800" dirty="0">
                <a:effectLst/>
                <a:latin typeface="Avenir Next LT Pro" panose="020B0504020202020204" pitchFamily="34" charset="77"/>
              </a:rPr>
              <a:t>This is more than building homes; it's about creating a world where every Veteran has a place to call home, surrounded by a supportive community. We invite you to join us in this mission. Together, we can make a lasting impact. Thank you for your support and dedication to our country.</a:t>
            </a:r>
          </a:p>
          <a:p>
            <a:pPr marL="0" marR="0">
              <a:spcBef>
                <a:spcPts val="0"/>
              </a:spcBef>
              <a:spcAft>
                <a:spcPts val="0"/>
              </a:spcAft>
            </a:pPr>
            <a:endParaRPr lang="en-US" sz="1800" dirty="0">
              <a:solidFill>
                <a:srgbClr val="63656A"/>
              </a:solidFill>
              <a:effectLst/>
              <a:latin typeface="Avenir Next LT Pro" panose="020B0504020202020204" pitchFamily="34" charset="77"/>
            </a:endParaRPr>
          </a:p>
        </p:txBody>
      </p:sp>
      <p:sp>
        <p:nvSpPr>
          <p:cNvPr id="4" name="Slide Number Placeholder 3"/>
          <p:cNvSpPr>
            <a:spLocks noGrp="1"/>
          </p:cNvSpPr>
          <p:nvPr>
            <p:ph type="sldNum" sz="quarter" idx="5"/>
          </p:nvPr>
        </p:nvSpPr>
        <p:spPr/>
        <p:txBody>
          <a:bodyPr/>
          <a:lstStyle/>
          <a:p>
            <a:fld id="{03F175FE-1DD9-41B8-BEE8-AA75B099A064}" type="slidenum">
              <a:rPr lang="en-US" smtClean="0"/>
              <a:t>15</a:t>
            </a:fld>
            <a:endParaRPr lang="en-US"/>
          </a:p>
        </p:txBody>
      </p:sp>
    </p:spTree>
    <p:extLst>
      <p:ext uri="{BB962C8B-B14F-4D97-AF65-F5344CB8AC3E}">
        <p14:creationId xmlns:p14="http://schemas.microsoft.com/office/powerpoint/2010/main" val="137898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39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2866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5114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250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62654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48185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963511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600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83299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265228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796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11467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680406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82644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011147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077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71032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97357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0908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57781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859376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6518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79010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82361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02480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96737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75887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21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88076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782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71494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099324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456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983834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72016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19055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02188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771812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714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357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59232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657980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8825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20689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49160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447194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57069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3001872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519911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684194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564901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VB Logo">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wearing matching outfits&#10;&#10;Description automatically generated">
            <a:extLst>
              <a:ext uri="{FF2B5EF4-FFF2-40B4-BE49-F238E27FC236}">
                <a16:creationId xmlns:a16="http://schemas.microsoft.com/office/drawing/2014/main" id="{825EBE29-DB33-6D2D-D5B7-14002EE806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90"/>
          <a:stretch/>
        </p:blipFill>
        <p:spPr>
          <a:xfrm>
            <a:off x="0" y="0"/>
            <a:ext cx="12192000" cy="6858000"/>
          </a:xfrm>
          <a:prstGeom prst="rect">
            <a:avLst/>
          </a:prstGeom>
        </p:spPr>
      </p:pic>
      <p:grpSp>
        <p:nvGrpSpPr>
          <p:cNvPr id="2" name="Group 15">
            <a:extLst>
              <a:ext uri="{FF2B5EF4-FFF2-40B4-BE49-F238E27FC236}">
                <a16:creationId xmlns:a16="http://schemas.microsoft.com/office/drawing/2014/main" id="{E09239E8-2987-85A7-C65E-312CA6F6FDE1}"/>
              </a:ext>
            </a:extLst>
          </p:cNvPr>
          <p:cNvGrpSpPr>
            <a:grpSpLocks/>
          </p:cNvGrpSpPr>
          <p:nvPr userDrawn="1"/>
        </p:nvGrpSpPr>
        <p:grpSpPr bwMode="auto">
          <a:xfrm>
            <a:off x="0" y="4710113"/>
            <a:ext cx="2713038" cy="2147887"/>
            <a:chOff x="0" y="1"/>
            <a:chExt cx="4257040" cy="3371645"/>
          </a:xfrm>
          <a:solidFill>
            <a:schemeClr val="tx1"/>
          </a:solidFill>
        </p:grpSpPr>
        <p:sp>
          <p:nvSpPr>
            <p:cNvPr id="3" name="Rectangle 2">
              <a:extLst>
                <a:ext uri="{FF2B5EF4-FFF2-40B4-BE49-F238E27FC236}">
                  <a16:creationId xmlns:a16="http://schemas.microsoft.com/office/drawing/2014/main" id="{C15CF9C1-479A-4C94-454D-82FF3CE14158}"/>
                </a:ext>
              </a:extLst>
            </p:cNvPr>
            <p:cNvSpPr/>
            <p:nvPr/>
          </p:nvSpPr>
          <p:spPr>
            <a:xfrm>
              <a:off x="0" y="1"/>
              <a:ext cx="4257040" cy="33716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23">
              <a:extLst>
                <a:ext uri="{FF2B5EF4-FFF2-40B4-BE49-F238E27FC236}">
                  <a16:creationId xmlns:a16="http://schemas.microsoft.com/office/drawing/2014/main" id="{3276869C-1CF1-5CBB-F79E-43B537F85941}"/>
                </a:ext>
              </a:extLst>
            </p:cNvPr>
            <p:cNvSpPr txBox="1">
              <a:spLocks noChangeArrowheads="1"/>
            </p:cNvSpPr>
            <p:nvPr/>
          </p:nvSpPr>
          <p:spPr bwMode="auto">
            <a:xfrm>
              <a:off x="495700" y="2270192"/>
              <a:ext cx="3146073" cy="695263"/>
            </a:xfrm>
            <a:prstGeom prst="rect">
              <a:avLst/>
            </a:prstGeom>
            <a:grp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800">
                  <a:solidFill>
                    <a:schemeClr val="bg1"/>
                  </a:solidFill>
                  <a:latin typeface="Arial" panose="020B0604020202020204" pitchFamily="34" charset="0"/>
                  <a:ea typeface="Helvetica Neue" panose="02000503000000020004" pitchFamily="2" charset="0"/>
                  <a:cs typeface="Arial" panose="020B0604020202020204" pitchFamily="34" charset="0"/>
                </a:rPr>
                <a:t>deserves a decent</a:t>
              </a:r>
            </a:p>
            <a:p>
              <a:pPr eaLnBrk="1" hangingPunct="1">
                <a:lnSpc>
                  <a:spcPct val="80000"/>
                </a:lnSpc>
                <a:spcBef>
                  <a:spcPct val="0"/>
                </a:spcBef>
                <a:buFontTx/>
                <a:buNone/>
                <a:defRPr/>
              </a:pPr>
              <a:r>
                <a:rPr lang="en-US" altLang="en-US" sz="1800">
                  <a:solidFill>
                    <a:schemeClr val="bg1"/>
                  </a:solidFill>
                  <a:latin typeface="Arial" panose="020B0604020202020204" pitchFamily="34" charset="0"/>
                  <a:ea typeface="Helvetica Neue" panose="02000503000000020004" pitchFamily="2" charset="0"/>
                  <a:cs typeface="Arial" panose="020B0604020202020204" pitchFamily="34" charset="0"/>
                </a:rPr>
                <a:t>place to live.</a:t>
              </a:r>
            </a:p>
          </p:txBody>
        </p:sp>
      </p:grpSp>
      <p:sp>
        <p:nvSpPr>
          <p:cNvPr id="8" name="Rectangle 7">
            <a:extLst>
              <a:ext uri="{FF2B5EF4-FFF2-40B4-BE49-F238E27FC236}">
                <a16:creationId xmlns:a16="http://schemas.microsoft.com/office/drawing/2014/main" id="{CF3E88B6-56AB-AA6A-5E05-4A09455EC19D}"/>
              </a:ext>
            </a:extLst>
          </p:cNvPr>
          <p:cNvSpPr/>
          <p:nvPr userDrawn="1"/>
        </p:nvSpPr>
        <p:spPr>
          <a:xfrm>
            <a:off x="2713038" y="4710113"/>
            <a:ext cx="9478962" cy="2147887"/>
          </a:xfrm>
          <a:prstGeom prst="rect">
            <a:avLst/>
          </a:prstGeom>
          <a:solidFill>
            <a:srgbClr val="00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21">
            <a:extLst>
              <a:ext uri="{FF2B5EF4-FFF2-40B4-BE49-F238E27FC236}">
                <a16:creationId xmlns:a16="http://schemas.microsoft.com/office/drawing/2014/main" id="{CF92CE71-6530-DFF2-F1AB-C67156603F2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9263" y="473075"/>
            <a:ext cx="2149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2">
            <a:extLst>
              <a:ext uri="{FF2B5EF4-FFF2-40B4-BE49-F238E27FC236}">
                <a16:creationId xmlns:a16="http://schemas.microsoft.com/office/drawing/2014/main" id="{02E86CBA-47DE-B6E4-470E-71CB7104C76A}"/>
              </a:ext>
            </a:extLst>
          </p:cNvPr>
          <p:cNvSpPr>
            <a:spLocks noGrp="1"/>
          </p:cNvSpPr>
          <p:nvPr>
            <p:ph type="body" sz="quarter" idx="11"/>
          </p:nvPr>
        </p:nvSpPr>
        <p:spPr>
          <a:xfrm>
            <a:off x="3100388" y="5187950"/>
            <a:ext cx="7887216" cy="955675"/>
          </a:xfrm>
          <a:prstGeom prst="rect">
            <a:avLst/>
          </a:prstGeom>
        </p:spPr>
        <p:txBody>
          <a:bodyPr lIns="0" tIns="0" rIns="0" bIns="0"/>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3000" b="1" i="0">
                <a:solidFill>
                  <a:schemeClr val="tx1"/>
                </a:solidFill>
                <a:latin typeface="Arial" panose="020B0604020202020204" pitchFamily="34" charset="0"/>
                <a:cs typeface="Arial" panose="020B0604020202020204" pitchFamily="34" charset="0"/>
              </a:defRPr>
            </a:lvl1pPr>
            <a:lvl2pPr marL="457200" indent="0">
              <a:buNone/>
              <a:defRPr sz="3000" b="1" i="0">
                <a:latin typeface="Arial" panose="020B0604020202020204" pitchFamily="34" charset="0"/>
                <a:cs typeface="Arial" panose="020B0604020202020204" pitchFamily="34" charset="0"/>
              </a:defRPr>
            </a:lvl2pPr>
            <a:lvl3pPr marL="914400" indent="0">
              <a:buNone/>
              <a:defRPr sz="3000" b="1" i="0">
                <a:latin typeface="Arial" panose="020B0604020202020204" pitchFamily="34" charset="0"/>
                <a:cs typeface="Arial" panose="020B0604020202020204" pitchFamily="34" charset="0"/>
              </a:defRPr>
            </a:lvl3pPr>
            <a:lvl4pPr marL="1371600" indent="0">
              <a:buNone/>
              <a:defRPr sz="3000" b="1" i="0">
                <a:latin typeface="Arial" panose="020B0604020202020204" pitchFamily="34" charset="0"/>
                <a:cs typeface="Arial" panose="020B0604020202020204" pitchFamily="34" charset="0"/>
              </a:defRPr>
            </a:lvl4pPr>
            <a:lvl5pPr marL="1828800" indent="0">
              <a:buNone/>
              <a:defRPr sz="3000" b="1" i="0">
                <a:latin typeface="Arial" panose="020B0604020202020204" pitchFamily="34" charset="0"/>
                <a:cs typeface="Arial" panose="020B0604020202020204" pitchFamily="34" charset="0"/>
              </a:defRPr>
            </a:lvl5pPr>
          </a:lstStyle>
          <a:p>
            <a:pPr lvl="0"/>
            <a:r>
              <a:rPr lang="en-US" dirty="0"/>
              <a:t>Edit Master text styles</a:t>
            </a:r>
          </a:p>
        </p:txBody>
      </p:sp>
      <p:sp>
        <p:nvSpPr>
          <p:cNvPr id="12" name="Text Placeholder 24">
            <a:extLst>
              <a:ext uri="{FF2B5EF4-FFF2-40B4-BE49-F238E27FC236}">
                <a16:creationId xmlns:a16="http://schemas.microsoft.com/office/drawing/2014/main" id="{C07B6BF5-EA36-6657-9003-E9FEF5A3C221}"/>
              </a:ext>
            </a:extLst>
          </p:cNvPr>
          <p:cNvSpPr>
            <a:spLocks noGrp="1"/>
          </p:cNvSpPr>
          <p:nvPr>
            <p:ph type="body" sz="quarter" idx="12"/>
          </p:nvPr>
        </p:nvSpPr>
        <p:spPr>
          <a:xfrm>
            <a:off x="3100388" y="6215119"/>
            <a:ext cx="7887216" cy="338081"/>
          </a:xfrm>
          <a:prstGeom prst="rect">
            <a:avLst/>
          </a:prstGeom>
        </p:spPr>
        <p:txBody>
          <a:bodyPr lIns="0" tIns="0" rIns="0" bIns="0"/>
          <a:lstStyle>
            <a:lvl1pPr marL="0" indent="0">
              <a:buFontTx/>
              <a:buNone/>
              <a:defRPr sz="1800" b="1" i="0">
                <a:solidFill>
                  <a:schemeClr val="tx2"/>
                </a:solidFill>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Edit Master text styles</a:t>
            </a:r>
          </a:p>
        </p:txBody>
      </p:sp>
      <p:pic>
        <p:nvPicPr>
          <p:cNvPr id="14" name="Picture 13" descr="A close-up of a sign&#10;&#10;Description automatically generated">
            <a:extLst>
              <a:ext uri="{FF2B5EF4-FFF2-40B4-BE49-F238E27FC236}">
                <a16:creationId xmlns:a16="http://schemas.microsoft.com/office/drawing/2014/main" id="{55FADABC-9CD6-7004-5512-B388F8A94E1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89" t="2287" r="20317" b="27946"/>
          <a:stretch/>
        </p:blipFill>
        <p:spPr>
          <a:xfrm>
            <a:off x="228600" y="4762561"/>
            <a:ext cx="2092326" cy="1377702"/>
          </a:xfrm>
          <a:prstGeom prst="rect">
            <a:avLst/>
          </a:prstGeom>
        </p:spPr>
      </p:pic>
      <p:sp>
        <p:nvSpPr>
          <p:cNvPr id="15" name="Rectangle 14">
            <a:extLst>
              <a:ext uri="{FF2B5EF4-FFF2-40B4-BE49-F238E27FC236}">
                <a16:creationId xmlns:a16="http://schemas.microsoft.com/office/drawing/2014/main" id="{1A08788C-1B23-291E-9222-EE79DC832618}"/>
              </a:ext>
            </a:extLst>
          </p:cNvPr>
          <p:cNvSpPr/>
          <p:nvPr userDrawn="1"/>
        </p:nvSpPr>
        <p:spPr bwMode="auto">
          <a:xfrm>
            <a:off x="11024114" y="4710113"/>
            <a:ext cx="103190" cy="2155031"/>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3A96A59-3FFD-E19F-8A59-07AF4573ECE3}"/>
              </a:ext>
            </a:extLst>
          </p:cNvPr>
          <p:cNvSpPr/>
          <p:nvPr userDrawn="1"/>
        </p:nvSpPr>
        <p:spPr bwMode="auto">
          <a:xfrm>
            <a:off x="11153949" y="4710113"/>
            <a:ext cx="1035608" cy="2155031"/>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47595"/>
      </p:ext>
    </p:extLst>
  </p:cSld>
  <p:clrMapOvr>
    <a:overrideClrMapping bg1="dk1" tx1="lt1" bg2="dk2" tx2="lt2" accent1="accent1" accent2="accent2" accent3="accent3" accent4="accent4" accent5="accent5" accent6="accent6" hlink="hlink" folHlink="folHlink"/>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Standard Slide-Bullets">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1500" y="647700"/>
            <a:ext cx="7759700" cy="987425"/>
          </a:xfrm>
          <a:prstGeom prst="rect">
            <a:avLst/>
          </a:prstGeom>
        </p:spPr>
        <p:txBody>
          <a:bodyPr lIns="0" tIns="0" rIns="0" bIns="0"/>
          <a:lstStyle>
            <a:lvl1pPr marL="0" indent="0">
              <a:spcBef>
                <a:spcPts val="0"/>
              </a:spcBef>
              <a:buFontTx/>
              <a:buNone/>
              <a:defRPr sz="4000" b="0" i="0">
                <a:solidFill>
                  <a:schemeClr val="tx2"/>
                </a:solidFill>
                <a:latin typeface="Helvetica" panose="020B0604020202020204" pitchFamily="34" charset="0"/>
                <a:cs typeface="Helvetica" panose="020B0604020202020204" pitchFamily="34" charset="0"/>
              </a:defRPr>
            </a:lvl1pPr>
            <a:lvl2pPr marL="457200" indent="0">
              <a:buFontTx/>
              <a:buNone/>
              <a:defRPr sz="4000" b="1" i="0">
                <a:solidFill>
                  <a:schemeClr val="tx2"/>
                </a:solidFill>
                <a:latin typeface="Arial" panose="020B0604020202020204" pitchFamily="34" charset="0"/>
                <a:cs typeface="Arial" panose="020B0604020202020204" pitchFamily="34" charset="0"/>
              </a:defRPr>
            </a:lvl2pPr>
            <a:lvl3pPr marL="914400" indent="0">
              <a:buFontTx/>
              <a:buNone/>
              <a:defRPr sz="4000" b="1" i="0">
                <a:solidFill>
                  <a:schemeClr val="tx2"/>
                </a:solidFill>
                <a:latin typeface="Arial" panose="020B0604020202020204" pitchFamily="34" charset="0"/>
                <a:cs typeface="Arial" panose="020B0604020202020204" pitchFamily="34" charset="0"/>
              </a:defRPr>
            </a:lvl3pPr>
            <a:lvl4pPr marL="1371600" indent="0">
              <a:buFontTx/>
              <a:buNone/>
              <a:defRPr sz="4000" b="1" i="0">
                <a:solidFill>
                  <a:schemeClr val="tx2"/>
                </a:solidFill>
                <a:latin typeface="Arial" panose="020B0604020202020204" pitchFamily="34" charset="0"/>
                <a:cs typeface="Arial" panose="020B0604020202020204" pitchFamily="34" charset="0"/>
              </a:defRPr>
            </a:lvl4pPr>
            <a:lvl5pPr marL="1828800" indent="0">
              <a:buFontTx/>
              <a:buNone/>
              <a:defRPr sz="4000" b="1" i="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5" name="Picture Placeholder 13"/>
          <p:cNvSpPr>
            <a:spLocks noGrp="1"/>
          </p:cNvSpPr>
          <p:nvPr>
            <p:ph type="pic" sz="quarter" idx="12"/>
          </p:nvPr>
        </p:nvSpPr>
        <p:spPr>
          <a:xfrm>
            <a:off x="8534400" y="647700"/>
            <a:ext cx="3322320" cy="5562600"/>
          </a:xfrm>
          <a:prstGeom prst="rect">
            <a:avLst/>
          </a:prstGeom>
          <a:solidFill>
            <a:schemeClr val="bg1">
              <a:lumMod val="85000"/>
            </a:schemeClr>
          </a:solidFill>
        </p:spPr>
        <p:txBody>
          <a:bodyPr anchor="ctr"/>
          <a:lstStyle>
            <a:lvl1pPr marL="0" indent="0" algn="ctr">
              <a:buFontTx/>
              <a:buNone/>
              <a:defRPr>
                <a:solidFill>
                  <a:schemeClr val="bg2"/>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6" name="Text Placeholder 5"/>
          <p:cNvSpPr>
            <a:spLocks noGrp="1"/>
          </p:cNvSpPr>
          <p:nvPr>
            <p:ph type="body" sz="quarter" idx="13"/>
          </p:nvPr>
        </p:nvSpPr>
        <p:spPr>
          <a:xfrm>
            <a:off x="571500" y="1905000"/>
            <a:ext cx="7759700" cy="4305300"/>
          </a:xfrm>
          <a:prstGeom prst="rect">
            <a:avLst/>
          </a:prstGeom>
          <a:ln>
            <a:noFill/>
          </a:ln>
        </p:spPr>
        <p:txBody>
          <a:bodyPr lIns="0" tIns="0" rIns="0" bIns="0"/>
          <a:lstStyle>
            <a:lvl1pPr marL="228600" marR="0" indent="-228600" algn="l" defTabSz="914400" rtl="0" eaLnBrk="0" fontAlgn="base" latinLnBrk="0" hangingPunct="0">
              <a:lnSpc>
                <a:spcPct val="100000"/>
              </a:lnSpc>
              <a:spcBef>
                <a:spcPts val="1200"/>
              </a:spcBef>
              <a:spcAft>
                <a:spcPct val="0"/>
              </a:spcAft>
              <a:buClr>
                <a:schemeClr val="tx2"/>
              </a:buClr>
              <a:buSzPct val="100000"/>
              <a:buFont typeface="Arial" panose="020B0604020202020204" pitchFamily="34" charset="0"/>
              <a:buChar char="•"/>
              <a:tabLst/>
              <a:defRPr sz="2400" b="0" i="0">
                <a:latin typeface="Helvetica" panose="020B0604020202020204" pitchFamily="34" charset="0"/>
                <a:cs typeface="Helvetica" panose="020B0604020202020204" pitchFamily="34" charset="0"/>
              </a:defRPr>
            </a:lvl1pPr>
            <a:lvl2pPr marL="685800" indent="-228600">
              <a:buFont typeface="Symbol" panose="05050102010706020507" pitchFamily="18" charset="2"/>
              <a:buChar char="-"/>
              <a:defRPr>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a:latin typeface="Helvetica" panose="020B0604020202020204" pitchFamily="34" charset="0"/>
                <a:cs typeface="Helvetica"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2" name="Picture 17">
            <a:extLst>
              <a:ext uri="{FF2B5EF4-FFF2-40B4-BE49-F238E27FC236}">
                <a16:creationId xmlns:a16="http://schemas.microsoft.com/office/drawing/2014/main" id="{D6829D15-CC49-95B9-E9E1-8F9D39DE2F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AC5803C5-DB07-A0C3-24DD-7157A5F9F3A4}"/>
              </a:ext>
            </a:extLst>
          </p:cNvPr>
          <p:cNvCxnSpPr>
            <a:cxnSpLocks/>
          </p:cNvCxnSpPr>
          <p:nvPr userDrawn="1"/>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9">
            <a:extLst>
              <a:ext uri="{FF2B5EF4-FFF2-40B4-BE49-F238E27FC236}">
                <a16:creationId xmlns:a16="http://schemas.microsoft.com/office/drawing/2014/main" id="{452F8001-EFEA-3670-D109-871AF9B7A9F5}"/>
              </a:ext>
            </a:extLst>
          </p:cNvPr>
          <p:cNvSpPr txBox="1">
            <a:spLocks noChangeArrowheads="1"/>
          </p:cNvSpPr>
          <p:nvPr userDrawn="1"/>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5" name="Group 27">
            <a:extLst>
              <a:ext uri="{FF2B5EF4-FFF2-40B4-BE49-F238E27FC236}">
                <a16:creationId xmlns:a16="http://schemas.microsoft.com/office/drawing/2014/main" id="{E8A0A473-35E5-E294-802A-14A7D3C74D76}"/>
              </a:ext>
            </a:extLst>
          </p:cNvPr>
          <p:cNvGrpSpPr>
            <a:grpSpLocks/>
          </p:cNvGrpSpPr>
          <p:nvPr userDrawn="1"/>
        </p:nvGrpSpPr>
        <p:grpSpPr bwMode="auto">
          <a:xfrm>
            <a:off x="-7144" y="6238082"/>
            <a:ext cx="10994746" cy="627062"/>
            <a:chOff x="0" y="6701654"/>
            <a:chExt cx="12192001" cy="156345"/>
          </a:xfrm>
          <a:solidFill>
            <a:schemeClr val="bg2"/>
          </a:solidFill>
        </p:grpSpPr>
        <p:sp>
          <p:nvSpPr>
            <p:cNvPr id="7" name="Rectangle 6">
              <a:extLst>
                <a:ext uri="{FF2B5EF4-FFF2-40B4-BE49-F238E27FC236}">
                  <a16:creationId xmlns:a16="http://schemas.microsoft.com/office/drawing/2014/main" id="{8BF60405-78EC-09CB-729A-FC77A25DC9F6}"/>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3EFAE2-FE9A-1E39-2262-B0359B866638}"/>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6E87B9C-38D9-94AF-EBEC-666AD937A699}"/>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250FBA9-CB5B-2155-B416-3CF8A9A0AF79}"/>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1B678776-E0EA-B7C8-929E-237F30A4E635}"/>
              </a:ext>
            </a:extLst>
          </p:cNvPr>
          <p:cNvSpPr/>
          <p:nvPr userDrawn="1"/>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3" name="Picture 17">
            <a:extLst>
              <a:ext uri="{FF2B5EF4-FFF2-40B4-BE49-F238E27FC236}">
                <a16:creationId xmlns:a16="http://schemas.microsoft.com/office/drawing/2014/main" id="{1529AB8C-56B4-7B4F-2BAA-6D7F18A16D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47600D09-9992-E02B-C91B-0F359A7DC2A1}"/>
              </a:ext>
            </a:extLst>
          </p:cNvPr>
          <p:cNvCxnSpPr>
            <a:cxnSpLocks/>
          </p:cNvCxnSpPr>
          <p:nvPr userDrawn="1"/>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C2CF8B59-6432-9F18-735D-2DF327B37390}"/>
              </a:ext>
            </a:extLst>
          </p:cNvPr>
          <p:cNvSpPr txBox="1">
            <a:spLocks noChangeArrowheads="1"/>
          </p:cNvSpPr>
          <p:nvPr userDrawn="1"/>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7" name="Rectangle 16">
            <a:extLst>
              <a:ext uri="{FF2B5EF4-FFF2-40B4-BE49-F238E27FC236}">
                <a16:creationId xmlns:a16="http://schemas.microsoft.com/office/drawing/2014/main" id="{52E2940C-56E1-D6D3-71E6-FF340C9D1228}"/>
              </a:ext>
            </a:extLst>
          </p:cNvPr>
          <p:cNvSpPr/>
          <p:nvPr userDrawn="1"/>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731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Standard Slide-Bullets">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096000" y="647700"/>
            <a:ext cx="5648324" cy="987425"/>
          </a:xfrm>
          <a:prstGeom prst="rect">
            <a:avLst/>
          </a:prstGeom>
        </p:spPr>
        <p:txBody>
          <a:bodyPr lIns="0" tIns="0" rIns="0" bIns="0"/>
          <a:lstStyle>
            <a:lvl1pPr marL="0" indent="0">
              <a:spcBef>
                <a:spcPts val="0"/>
              </a:spcBef>
              <a:buFontTx/>
              <a:buNone/>
              <a:defRPr sz="4000" b="0" i="0">
                <a:solidFill>
                  <a:schemeClr val="tx2"/>
                </a:solidFill>
                <a:latin typeface="Helvetica" panose="020B0604020202020204" pitchFamily="34" charset="0"/>
                <a:cs typeface="Helvetica" panose="020B0604020202020204" pitchFamily="34" charset="0"/>
              </a:defRPr>
            </a:lvl1pPr>
            <a:lvl2pPr marL="457200" indent="0">
              <a:buFontTx/>
              <a:buNone/>
              <a:defRPr sz="4000" b="1" i="0">
                <a:solidFill>
                  <a:schemeClr val="tx2"/>
                </a:solidFill>
                <a:latin typeface="Arial" panose="020B0604020202020204" pitchFamily="34" charset="0"/>
                <a:cs typeface="Arial" panose="020B0604020202020204" pitchFamily="34" charset="0"/>
              </a:defRPr>
            </a:lvl2pPr>
            <a:lvl3pPr marL="914400" indent="0">
              <a:buFontTx/>
              <a:buNone/>
              <a:defRPr sz="4000" b="1" i="0">
                <a:solidFill>
                  <a:schemeClr val="tx2"/>
                </a:solidFill>
                <a:latin typeface="Arial" panose="020B0604020202020204" pitchFamily="34" charset="0"/>
                <a:cs typeface="Arial" panose="020B0604020202020204" pitchFamily="34" charset="0"/>
              </a:defRPr>
            </a:lvl3pPr>
            <a:lvl4pPr marL="1371600" indent="0">
              <a:buFontTx/>
              <a:buNone/>
              <a:defRPr sz="4000" b="1" i="0">
                <a:solidFill>
                  <a:schemeClr val="tx2"/>
                </a:solidFill>
                <a:latin typeface="Arial" panose="020B0604020202020204" pitchFamily="34" charset="0"/>
                <a:cs typeface="Arial" panose="020B0604020202020204" pitchFamily="34" charset="0"/>
              </a:defRPr>
            </a:lvl4pPr>
            <a:lvl5pPr marL="1828800" indent="0">
              <a:buFontTx/>
              <a:buNone/>
              <a:defRPr sz="4000" b="1" i="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5" name="Picture Placeholder 13"/>
          <p:cNvSpPr>
            <a:spLocks noGrp="1"/>
          </p:cNvSpPr>
          <p:nvPr>
            <p:ph type="pic" sz="quarter" idx="12"/>
          </p:nvPr>
        </p:nvSpPr>
        <p:spPr>
          <a:xfrm>
            <a:off x="571500" y="647700"/>
            <a:ext cx="4998720" cy="5486400"/>
          </a:xfrm>
          <a:prstGeom prst="rect">
            <a:avLst/>
          </a:prstGeom>
          <a:solidFill>
            <a:schemeClr val="bg1">
              <a:lumMod val="85000"/>
            </a:schemeClr>
          </a:solidFill>
        </p:spPr>
        <p:txBody>
          <a:bodyPr anchor="ctr"/>
          <a:lstStyle>
            <a:lvl1pPr marL="0" indent="0" algn="ctr">
              <a:buFontTx/>
              <a:buNone/>
              <a:defRPr>
                <a:solidFill>
                  <a:schemeClr val="bg2"/>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6" name="Text Placeholder 5"/>
          <p:cNvSpPr>
            <a:spLocks noGrp="1"/>
          </p:cNvSpPr>
          <p:nvPr>
            <p:ph type="body" sz="quarter" idx="13"/>
          </p:nvPr>
        </p:nvSpPr>
        <p:spPr>
          <a:xfrm>
            <a:off x="6096000" y="1828800"/>
            <a:ext cx="5638800" cy="4305300"/>
          </a:xfrm>
          <a:prstGeom prst="rect">
            <a:avLst/>
          </a:prstGeom>
          <a:ln>
            <a:noFill/>
          </a:ln>
        </p:spPr>
        <p:txBody>
          <a:bodyPr lIns="0" tIns="0" rIns="0" bIns="0"/>
          <a:lstStyle>
            <a:lvl1pPr marL="228600" marR="0" indent="-228600" algn="l" defTabSz="914400" rtl="0" eaLnBrk="0" fontAlgn="base" latinLnBrk="0" hangingPunct="0">
              <a:lnSpc>
                <a:spcPct val="100000"/>
              </a:lnSpc>
              <a:spcBef>
                <a:spcPts val="1200"/>
              </a:spcBef>
              <a:spcAft>
                <a:spcPct val="0"/>
              </a:spcAft>
              <a:buClr>
                <a:schemeClr val="tx2"/>
              </a:buClr>
              <a:buSzPct val="100000"/>
              <a:buFont typeface="Arial" panose="020B0604020202020204" pitchFamily="34" charset="0"/>
              <a:buChar char="•"/>
              <a:tabLst/>
              <a:defRPr sz="2400" b="0" i="0">
                <a:latin typeface="Helvetica" panose="020B0604020202020204" pitchFamily="34" charset="0"/>
                <a:cs typeface="Helvetica" panose="020B0604020202020204" pitchFamily="34" charset="0"/>
              </a:defRPr>
            </a:lvl1pPr>
            <a:lvl2pPr marL="685800" indent="-228600">
              <a:buFont typeface="Symbol" panose="05050102010706020507" pitchFamily="18" charset="2"/>
              <a:buChar char="-"/>
              <a:defRPr>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a:latin typeface="Helvetica" panose="020B0604020202020204" pitchFamily="34" charset="0"/>
                <a:cs typeface="Helvetica"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2" name="Picture 17">
            <a:extLst>
              <a:ext uri="{FF2B5EF4-FFF2-40B4-BE49-F238E27FC236}">
                <a16:creationId xmlns:a16="http://schemas.microsoft.com/office/drawing/2014/main" id="{14B0CD9E-5D70-DB98-875F-9144BAC1C5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2307A4F-13F1-4B52-9052-C0D77AF8D887}"/>
              </a:ext>
            </a:extLst>
          </p:cNvPr>
          <p:cNvCxnSpPr>
            <a:cxnSpLocks/>
          </p:cNvCxnSpPr>
          <p:nvPr userDrawn="1"/>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9">
            <a:extLst>
              <a:ext uri="{FF2B5EF4-FFF2-40B4-BE49-F238E27FC236}">
                <a16:creationId xmlns:a16="http://schemas.microsoft.com/office/drawing/2014/main" id="{5CB4DA60-52BA-11C4-23AC-3CA4B8736B13}"/>
              </a:ext>
            </a:extLst>
          </p:cNvPr>
          <p:cNvSpPr txBox="1">
            <a:spLocks noChangeArrowheads="1"/>
          </p:cNvSpPr>
          <p:nvPr userDrawn="1"/>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5" name="Group 27">
            <a:extLst>
              <a:ext uri="{FF2B5EF4-FFF2-40B4-BE49-F238E27FC236}">
                <a16:creationId xmlns:a16="http://schemas.microsoft.com/office/drawing/2014/main" id="{B8B8F56D-6A1D-E03E-6EA3-63F564650E7D}"/>
              </a:ext>
            </a:extLst>
          </p:cNvPr>
          <p:cNvGrpSpPr>
            <a:grpSpLocks/>
          </p:cNvGrpSpPr>
          <p:nvPr userDrawn="1"/>
        </p:nvGrpSpPr>
        <p:grpSpPr bwMode="auto">
          <a:xfrm>
            <a:off x="-7144" y="6238082"/>
            <a:ext cx="10994746" cy="627062"/>
            <a:chOff x="0" y="6701654"/>
            <a:chExt cx="12192001" cy="156345"/>
          </a:xfrm>
          <a:solidFill>
            <a:schemeClr val="bg2"/>
          </a:solidFill>
        </p:grpSpPr>
        <p:sp>
          <p:nvSpPr>
            <p:cNvPr id="7" name="Rectangle 6">
              <a:extLst>
                <a:ext uri="{FF2B5EF4-FFF2-40B4-BE49-F238E27FC236}">
                  <a16:creationId xmlns:a16="http://schemas.microsoft.com/office/drawing/2014/main" id="{FE545663-A0A2-2ED4-A179-21665F51FDB0}"/>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6A464A-DD49-C57A-D59F-40D3E152188E}"/>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D89702-D051-F9A2-A1FD-2D6C17C9E965}"/>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039A90-3D4A-8BBA-4D60-30213D740649}"/>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BD1276CC-13E4-77D8-67BA-1E10F7ED21E7}"/>
              </a:ext>
            </a:extLst>
          </p:cNvPr>
          <p:cNvSpPr/>
          <p:nvPr userDrawn="1"/>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3" name="Picture 17">
            <a:extLst>
              <a:ext uri="{FF2B5EF4-FFF2-40B4-BE49-F238E27FC236}">
                <a16:creationId xmlns:a16="http://schemas.microsoft.com/office/drawing/2014/main" id="{A70111C2-37BB-5EF7-77D0-4BA9CB5F85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D5D48E5D-E9F8-B5D8-7697-89E1C7B3635F}"/>
              </a:ext>
            </a:extLst>
          </p:cNvPr>
          <p:cNvCxnSpPr>
            <a:cxnSpLocks/>
          </p:cNvCxnSpPr>
          <p:nvPr userDrawn="1"/>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4B9C00C1-AA11-245F-4DC3-E8D7AF0CBE33}"/>
              </a:ext>
            </a:extLst>
          </p:cNvPr>
          <p:cNvSpPr txBox="1">
            <a:spLocks noChangeArrowheads="1"/>
          </p:cNvSpPr>
          <p:nvPr userDrawn="1"/>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7" name="Rectangle 16">
            <a:extLst>
              <a:ext uri="{FF2B5EF4-FFF2-40B4-BE49-F238E27FC236}">
                <a16:creationId xmlns:a16="http://schemas.microsoft.com/office/drawing/2014/main" id="{8740EBCD-C034-34B8-3A6C-8A66423C89E7}"/>
              </a:ext>
            </a:extLst>
          </p:cNvPr>
          <p:cNvSpPr/>
          <p:nvPr userDrawn="1"/>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216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andard Slide-Bullets">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1500" y="647700"/>
            <a:ext cx="5638800" cy="987425"/>
          </a:xfrm>
          <a:prstGeom prst="rect">
            <a:avLst/>
          </a:prstGeom>
        </p:spPr>
        <p:txBody>
          <a:bodyPr lIns="0" tIns="0" rIns="0" bIns="0"/>
          <a:lstStyle>
            <a:lvl1pPr marL="0" indent="0">
              <a:spcBef>
                <a:spcPts val="0"/>
              </a:spcBef>
              <a:buFontTx/>
              <a:buNone/>
              <a:defRPr sz="4000" b="0" i="0">
                <a:solidFill>
                  <a:schemeClr val="tx2"/>
                </a:solidFill>
                <a:latin typeface="Helvetica" panose="020B0604020202020204" pitchFamily="34" charset="0"/>
                <a:cs typeface="Helvetica" panose="020B0604020202020204" pitchFamily="34" charset="0"/>
              </a:defRPr>
            </a:lvl1pPr>
            <a:lvl2pPr marL="457200" indent="0">
              <a:buFontTx/>
              <a:buNone/>
              <a:defRPr sz="4000" b="1" i="0">
                <a:solidFill>
                  <a:schemeClr val="tx2"/>
                </a:solidFill>
                <a:latin typeface="Arial" panose="020B0604020202020204" pitchFamily="34" charset="0"/>
                <a:cs typeface="Arial" panose="020B0604020202020204" pitchFamily="34" charset="0"/>
              </a:defRPr>
            </a:lvl2pPr>
            <a:lvl3pPr marL="914400" indent="0">
              <a:buFontTx/>
              <a:buNone/>
              <a:defRPr sz="4000" b="1" i="0">
                <a:solidFill>
                  <a:schemeClr val="tx2"/>
                </a:solidFill>
                <a:latin typeface="Arial" panose="020B0604020202020204" pitchFamily="34" charset="0"/>
                <a:cs typeface="Arial" panose="020B0604020202020204" pitchFamily="34" charset="0"/>
              </a:defRPr>
            </a:lvl3pPr>
            <a:lvl4pPr marL="1371600" indent="0">
              <a:buFontTx/>
              <a:buNone/>
              <a:defRPr sz="4000" b="1" i="0">
                <a:solidFill>
                  <a:schemeClr val="tx2"/>
                </a:solidFill>
                <a:latin typeface="Arial" panose="020B0604020202020204" pitchFamily="34" charset="0"/>
                <a:cs typeface="Arial" panose="020B0604020202020204" pitchFamily="34" charset="0"/>
              </a:defRPr>
            </a:lvl4pPr>
            <a:lvl5pPr marL="1828800" indent="0">
              <a:buFontTx/>
              <a:buNone/>
              <a:defRPr sz="4000" b="1" i="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5" name="Picture Placeholder 13"/>
          <p:cNvSpPr>
            <a:spLocks noGrp="1"/>
          </p:cNvSpPr>
          <p:nvPr>
            <p:ph type="pic" sz="quarter" idx="12"/>
          </p:nvPr>
        </p:nvSpPr>
        <p:spPr>
          <a:xfrm>
            <a:off x="6858000" y="647700"/>
            <a:ext cx="4998720" cy="5562600"/>
          </a:xfrm>
          <a:prstGeom prst="rect">
            <a:avLst/>
          </a:prstGeom>
          <a:solidFill>
            <a:schemeClr val="bg1">
              <a:lumMod val="85000"/>
            </a:schemeClr>
          </a:solidFill>
        </p:spPr>
        <p:txBody>
          <a:bodyPr anchor="ctr"/>
          <a:lstStyle>
            <a:lvl1pPr marL="0" indent="0" algn="ctr">
              <a:buFontTx/>
              <a:buNone/>
              <a:defRPr>
                <a:solidFill>
                  <a:schemeClr val="bg2"/>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6" name="Text Placeholder 5"/>
          <p:cNvSpPr>
            <a:spLocks noGrp="1"/>
          </p:cNvSpPr>
          <p:nvPr>
            <p:ph type="body" sz="quarter" idx="13"/>
          </p:nvPr>
        </p:nvSpPr>
        <p:spPr>
          <a:xfrm>
            <a:off x="571500" y="1905000"/>
            <a:ext cx="5638800" cy="4305300"/>
          </a:xfrm>
          <a:prstGeom prst="rect">
            <a:avLst/>
          </a:prstGeom>
          <a:ln>
            <a:noFill/>
          </a:ln>
        </p:spPr>
        <p:txBody>
          <a:bodyPr lIns="0" tIns="0" rIns="0" bIns="0"/>
          <a:lstStyle>
            <a:lvl1pPr marL="228600" marR="0" indent="-228600" algn="l" defTabSz="914400" rtl="0" eaLnBrk="0" fontAlgn="base" latinLnBrk="0" hangingPunct="0">
              <a:lnSpc>
                <a:spcPct val="100000"/>
              </a:lnSpc>
              <a:spcBef>
                <a:spcPts val="1200"/>
              </a:spcBef>
              <a:spcAft>
                <a:spcPct val="0"/>
              </a:spcAft>
              <a:buClr>
                <a:schemeClr val="tx2"/>
              </a:buClr>
              <a:buSzPct val="100000"/>
              <a:buFont typeface="Arial" panose="020B0604020202020204" pitchFamily="34" charset="0"/>
              <a:buChar char="•"/>
              <a:tabLst/>
              <a:defRPr sz="2400" b="0" i="0">
                <a:latin typeface="Helvetica" panose="020B0604020202020204" pitchFamily="34" charset="0"/>
                <a:cs typeface="Helvetica" panose="020B0604020202020204" pitchFamily="34" charset="0"/>
              </a:defRPr>
            </a:lvl1pPr>
            <a:lvl2pPr marL="685800" indent="-228600">
              <a:buFont typeface="Symbol" panose="05050102010706020507" pitchFamily="18" charset="2"/>
              <a:buChar char="-"/>
              <a:defRPr>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a:latin typeface="Helvetica" panose="020B0604020202020204" pitchFamily="34" charset="0"/>
                <a:cs typeface="Helvetica"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2" name="Picture 17">
            <a:extLst>
              <a:ext uri="{FF2B5EF4-FFF2-40B4-BE49-F238E27FC236}">
                <a16:creationId xmlns:a16="http://schemas.microsoft.com/office/drawing/2014/main" id="{4CC94627-4401-C002-091F-7ABA54D0B1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C0C4BF6-410D-CBEB-35DE-19B1A377229B}"/>
              </a:ext>
            </a:extLst>
          </p:cNvPr>
          <p:cNvCxnSpPr>
            <a:cxnSpLocks/>
          </p:cNvCxnSpPr>
          <p:nvPr userDrawn="1"/>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9">
            <a:extLst>
              <a:ext uri="{FF2B5EF4-FFF2-40B4-BE49-F238E27FC236}">
                <a16:creationId xmlns:a16="http://schemas.microsoft.com/office/drawing/2014/main" id="{DD6B014D-ACF5-2517-B29B-82AEE9D70CCA}"/>
              </a:ext>
            </a:extLst>
          </p:cNvPr>
          <p:cNvSpPr txBox="1">
            <a:spLocks noChangeArrowheads="1"/>
          </p:cNvSpPr>
          <p:nvPr userDrawn="1"/>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5" name="Group 27">
            <a:extLst>
              <a:ext uri="{FF2B5EF4-FFF2-40B4-BE49-F238E27FC236}">
                <a16:creationId xmlns:a16="http://schemas.microsoft.com/office/drawing/2014/main" id="{30F3685B-8A08-57FA-2C4C-C9F877FFAC6B}"/>
              </a:ext>
            </a:extLst>
          </p:cNvPr>
          <p:cNvGrpSpPr>
            <a:grpSpLocks/>
          </p:cNvGrpSpPr>
          <p:nvPr userDrawn="1"/>
        </p:nvGrpSpPr>
        <p:grpSpPr bwMode="auto">
          <a:xfrm>
            <a:off x="-7144" y="6238082"/>
            <a:ext cx="10994746" cy="627062"/>
            <a:chOff x="0" y="6701654"/>
            <a:chExt cx="12192001" cy="156345"/>
          </a:xfrm>
          <a:solidFill>
            <a:schemeClr val="bg2"/>
          </a:solidFill>
        </p:grpSpPr>
        <p:sp>
          <p:nvSpPr>
            <p:cNvPr id="7" name="Rectangle 6">
              <a:extLst>
                <a:ext uri="{FF2B5EF4-FFF2-40B4-BE49-F238E27FC236}">
                  <a16:creationId xmlns:a16="http://schemas.microsoft.com/office/drawing/2014/main" id="{12F52AD8-B77D-2541-F936-4FCC6CCF17AF}"/>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50E67F8-9B96-A2D9-0E33-EE876F657B96}"/>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85AA9F3-7752-1ADF-4780-7AA92DC7F494}"/>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846F73F-C510-460C-0C65-F27D22BCA008}"/>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DA7446BB-9122-90DD-5DBD-AF8A5060395F}"/>
              </a:ext>
            </a:extLst>
          </p:cNvPr>
          <p:cNvSpPr/>
          <p:nvPr userDrawn="1"/>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3" name="Picture 17">
            <a:extLst>
              <a:ext uri="{FF2B5EF4-FFF2-40B4-BE49-F238E27FC236}">
                <a16:creationId xmlns:a16="http://schemas.microsoft.com/office/drawing/2014/main" id="{615DBECF-1B1C-8AC0-992B-B46AAA8027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09E13F76-4562-B73F-D613-ED91A9C74F41}"/>
              </a:ext>
            </a:extLst>
          </p:cNvPr>
          <p:cNvCxnSpPr>
            <a:cxnSpLocks/>
          </p:cNvCxnSpPr>
          <p:nvPr userDrawn="1"/>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D614B41C-C8E2-77D0-9B8C-C25B28B949C3}"/>
              </a:ext>
            </a:extLst>
          </p:cNvPr>
          <p:cNvSpPr txBox="1">
            <a:spLocks noChangeArrowheads="1"/>
          </p:cNvSpPr>
          <p:nvPr userDrawn="1"/>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7" name="Rectangle 16">
            <a:extLst>
              <a:ext uri="{FF2B5EF4-FFF2-40B4-BE49-F238E27FC236}">
                <a16:creationId xmlns:a16="http://schemas.microsoft.com/office/drawing/2014/main" id="{0F9CF1A0-759A-CDB0-D5DA-EF57F0ACB45B}"/>
              </a:ext>
            </a:extLst>
          </p:cNvPr>
          <p:cNvSpPr/>
          <p:nvPr userDrawn="1"/>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9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02005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FE9C6A-C1E4-4BCD-947D-C585E0805881}"/>
              </a:ext>
            </a:extLst>
          </p:cNvPr>
          <p:cNvSpPr>
            <a:spLocks noGrp="1"/>
          </p:cNvSpPr>
          <p:nvPr>
            <p:ph type="title" hasCustomPrompt="1"/>
          </p:nvPr>
        </p:nvSpPr>
        <p:spPr>
          <a:xfrm>
            <a:off x="609600" y="2491580"/>
            <a:ext cx="10972800" cy="1143002"/>
          </a:xfrm>
          <a:prstGeom prst="rect">
            <a:avLst/>
          </a:prstGeom>
        </p:spPr>
        <p:txBody>
          <a:bodyPr>
            <a:noAutofit/>
          </a:bodyPr>
          <a:lstStyle>
            <a:lvl1pPr algn="ctr">
              <a:defRPr sz="8800" b="0">
                <a:solidFill>
                  <a:schemeClr val="tx1"/>
                </a:solidFill>
                <a:latin typeface="Helvetica" panose="020B0604020202020204" pitchFamily="34" charset="0"/>
                <a:cs typeface="Helvetica" panose="020B0604020202020204" pitchFamily="34" charset="0"/>
              </a:defRPr>
            </a:lvl1pPr>
          </a:lstStyle>
          <a:p>
            <a:r>
              <a:rPr lang="en-US" sz="8800" b="0"/>
              <a:t>#</a:t>
            </a:r>
          </a:p>
        </p:txBody>
      </p:sp>
      <p:sp>
        <p:nvSpPr>
          <p:cNvPr id="9" name="Text Placeholder 2">
            <a:extLst>
              <a:ext uri="{FF2B5EF4-FFF2-40B4-BE49-F238E27FC236}">
                <a16:creationId xmlns:a16="http://schemas.microsoft.com/office/drawing/2014/main" id="{C1DC4E97-26DF-4654-BC42-49873F4604F0}"/>
              </a:ext>
            </a:extLst>
          </p:cNvPr>
          <p:cNvSpPr>
            <a:spLocks noGrp="1"/>
          </p:cNvSpPr>
          <p:nvPr>
            <p:ph type="body" sz="quarter" idx="13" hasCustomPrompt="1"/>
          </p:nvPr>
        </p:nvSpPr>
        <p:spPr>
          <a:xfrm>
            <a:off x="609600" y="4987066"/>
            <a:ext cx="10972800" cy="863801"/>
          </a:xfrm>
          <a:prstGeom prst="rect">
            <a:avLst/>
          </a:prstGeom>
        </p:spPr>
        <p:txBody>
          <a:bodyPr>
            <a:normAutofit/>
          </a:bodyPr>
          <a:lstStyle>
            <a:lvl1pPr marL="0" indent="0" algn="ctr">
              <a:buNone/>
              <a:defRPr sz="4400">
                <a:solidFill>
                  <a:schemeClr val="tx1">
                    <a:lumMod val="95000"/>
                    <a:lumOff val="5000"/>
                  </a:schemeClr>
                </a:solidFill>
                <a:latin typeface="Helvetica" panose="020B0604020202020204" pitchFamily="34" charset="0"/>
                <a:cs typeface="Helvetica" panose="020B0604020202020204" pitchFamily="34" charset="0"/>
              </a:defRPr>
            </a:lvl1pPr>
          </a:lstStyle>
          <a:p>
            <a:r>
              <a:rPr lang="en-US">
                <a:solidFill>
                  <a:schemeClr val="tx2"/>
                </a:solidFill>
              </a:rPr>
              <a:t>xxx</a:t>
            </a:r>
          </a:p>
        </p:txBody>
      </p:sp>
    </p:spTree>
    <p:extLst>
      <p:ext uri="{BB962C8B-B14F-4D97-AF65-F5344CB8AC3E}">
        <p14:creationId xmlns:p14="http://schemas.microsoft.com/office/powerpoint/2010/main" val="3330404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andard Slid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087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E5EF48DA-C7F4-4C6B-8CE2-586F94A3B7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0388" y="6335713"/>
            <a:ext cx="20462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30AE189-2B57-46DC-9331-A29641A34AE8}"/>
              </a:ext>
            </a:extLst>
          </p:cNvPr>
          <p:cNvCxnSpPr>
            <a:cxnSpLocks/>
          </p:cNvCxnSpPr>
          <p:nvPr userDrawn="1"/>
        </p:nvCxnSpPr>
        <p:spPr>
          <a:xfrm>
            <a:off x="2786063" y="6329363"/>
            <a:ext cx="0" cy="284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66D1E453-7B30-4027-A019-4BBA5787F03B}"/>
              </a:ext>
            </a:extLst>
          </p:cNvPr>
          <p:cNvSpPr/>
          <p:nvPr userDrawn="1"/>
        </p:nvSpPr>
        <p:spPr>
          <a:xfrm>
            <a:off x="11691938" y="6361113"/>
            <a:ext cx="309562" cy="30797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CDFFA1DF-1E32-4CCB-B144-27675A647D72}"/>
              </a:ext>
            </a:extLst>
          </p:cNvPr>
          <p:cNvSpPr txBox="1">
            <a:spLocks noChangeArrowheads="1"/>
          </p:cNvSpPr>
          <p:nvPr userDrawn="1"/>
        </p:nvSpPr>
        <p:spPr bwMode="auto">
          <a:xfrm>
            <a:off x="11691938" y="6443663"/>
            <a:ext cx="309562" cy="138112"/>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fld id="{97A29633-AE1A-469B-9B9A-0F52D768F089}" type="slidenum">
              <a:rPr lang="en-US" altLang="en-US" sz="900" b="1" smtClean="0">
                <a:solidFill>
                  <a:schemeClr val="bg2"/>
                </a:solidFill>
                <a:latin typeface="Arial" panose="020B0604020202020204" pitchFamily="34" charset="0"/>
                <a:cs typeface="Arial" panose="020B0604020202020204" pitchFamily="34" charset="0"/>
              </a:rPr>
              <a:pPr algn="ctr">
                <a:defRPr/>
              </a:pPr>
              <a:t>‹#›</a:t>
            </a:fld>
            <a:endParaRPr lang="en-US" altLang="en-US" sz="900" b="1">
              <a:solidFill>
                <a:schemeClr val="bg2"/>
              </a:solidFill>
              <a:latin typeface="Arial" panose="020B0604020202020204" pitchFamily="34" charset="0"/>
              <a:cs typeface="Arial" panose="020B0604020202020204" pitchFamily="34" charset="0"/>
            </a:endParaRPr>
          </a:p>
        </p:txBody>
      </p:sp>
      <p:sp>
        <p:nvSpPr>
          <p:cNvPr id="8" name="TextBox 19">
            <a:extLst>
              <a:ext uri="{FF2B5EF4-FFF2-40B4-BE49-F238E27FC236}">
                <a16:creationId xmlns:a16="http://schemas.microsoft.com/office/drawing/2014/main" id="{F318B29A-E62B-4D44-980B-4B745DF28F8D}"/>
              </a:ext>
            </a:extLst>
          </p:cNvPr>
          <p:cNvSpPr txBox="1">
            <a:spLocks noChangeArrowheads="1"/>
          </p:cNvSpPr>
          <p:nvPr userDrawn="1"/>
        </p:nvSpPr>
        <p:spPr bwMode="auto">
          <a:xfrm>
            <a:off x="2947988" y="6446838"/>
            <a:ext cx="3722687" cy="122237"/>
          </a:xfrm>
          <a:prstGeom prst="rect">
            <a:avLst/>
          </a:prstGeom>
          <a:noFill/>
          <a:ln>
            <a:noFill/>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latin typeface="Arial" panose="020B0604020202020204" pitchFamily="34" charset="0"/>
                <a:ea typeface="Helvetica Neue" panose="02000503000000020004" pitchFamily="2" charset="0"/>
                <a:cs typeface="Arial" panose="020B0604020202020204" pitchFamily="34" charset="0"/>
              </a:rPr>
              <a:t>We build </a:t>
            </a:r>
            <a:r>
              <a:rPr lang="en-US" altLang="en-US" sz="1000" b="1">
                <a:latin typeface="Arial" panose="020B0604020202020204" pitchFamily="34" charset="0"/>
                <a:ea typeface="Helvetica Neue" panose="02000503000000020004" pitchFamily="2" charset="0"/>
                <a:cs typeface="Arial" panose="020B0604020202020204" pitchFamily="34" charset="0"/>
              </a:rPr>
              <a:t>strength</a:t>
            </a:r>
            <a:r>
              <a:rPr lang="en-US" altLang="en-US" sz="1000">
                <a:latin typeface="Arial" panose="020B0604020202020204" pitchFamily="34" charset="0"/>
                <a:ea typeface="Helvetica Neue" panose="02000503000000020004" pitchFamily="2" charset="0"/>
                <a:cs typeface="Arial" panose="020B0604020202020204" pitchFamily="34" charset="0"/>
              </a:rPr>
              <a:t>, </a:t>
            </a:r>
            <a:r>
              <a:rPr lang="en-US" altLang="en-US" sz="1000" b="1">
                <a:latin typeface="Arial" panose="020B0604020202020204" pitchFamily="34" charset="0"/>
                <a:ea typeface="Helvetica Neue" panose="02000503000000020004" pitchFamily="2" charset="0"/>
                <a:cs typeface="Arial" panose="020B0604020202020204" pitchFamily="34" charset="0"/>
              </a:rPr>
              <a:t>stability</a:t>
            </a:r>
            <a:r>
              <a:rPr lang="en-US" altLang="en-US" sz="1000">
                <a:latin typeface="Arial" panose="020B0604020202020204" pitchFamily="34" charset="0"/>
                <a:ea typeface="Helvetica Neue" panose="02000503000000020004" pitchFamily="2" charset="0"/>
                <a:cs typeface="Arial" panose="020B0604020202020204" pitchFamily="34" charset="0"/>
              </a:rPr>
              <a:t> and </a:t>
            </a:r>
            <a:r>
              <a:rPr lang="en-US" altLang="en-US" sz="1000" b="1">
                <a:latin typeface="Arial" panose="020B0604020202020204" pitchFamily="34" charset="0"/>
                <a:ea typeface="Helvetica Neue" panose="02000503000000020004" pitchFamily="2" charset="0"/>
                <a:cs typeface="Arial" panose="020B0604020202020204" pitchFamily="34" charset="0"/>
              </a:rPr>
              <a:t>self-reliance</a:t>
            </a:r>
            <a:r>
              <a:rPr lang="en-US" altLang="en-US" sz="1000">
                <a:latin typeface="Arial" panose="020B0604020202020204" pitchFamily="34" charset="0"/>
                <a:ea typeface="Helvetica Neue" panose="02000503000000020004" pitchFamily="2" charset="0"/>
                <a:cs typeface="Arial" panose="020B0604020202020204" pitchFamily="34" charset="0"/>
              </a:rPr>
              <a:t> through </a:t>
            </a:r>
            <a:r>
              <a:rPr lang="en-US" altLang="en-US" sz="1000" b="1">
                <a:latin typeface="Arial" panose="020B0604020202020204" pitchFamily="34" charset="0"/>
                <a:ea typeface="Helvetica Neue" panose="02000503000000020004" pitchFamily="2" charset="0"/>
                <a:cs typeface="Arial" panose="020B0604020202020204" pitchFamily="34" charset="0"/>
              </a:rPr>
              <a:t>shelter</a:t>
            </a:r>
            <a:r>
              <a:rPr lang="en-US" altLang="en-US" sz="1000">
                <a:latin typeface="Arial" panose="020B0604020202020204" pitchFamily="34" charset="0"/>
                <a:ea typeface="Helvetica Neue" panose="02000503000000020004" pitchFamily="2" charset="0"/>
                <a:cs typeface="Arial" panose="020B0604020202020204" pitchFamily="34" charset="0"/>
              </a:rPr>
              <a:t>.</a:t>
            </a:r>
          </a:p>
        </p:txBody>
      </p:sp>
      <p:sp>
        <p:nvSpPr>
          <p:cNvPr id="10" name="Text Placeholder 9"/>
          <p:cNvSpPr>
            <a:spLocks noGrp="1"/>
          </p:cNvSpPr>
          <p:nvPr>
            <p:ph type="body" sz="quarter" idx="10"/>
          </p:nvPr>
        </p:nvSpPr>
        <p:spPr>
          <a:xfrm>
            <a:off x="571500" y="647700"/>
            <a:ext cx="8382000" cy="987425"/>
          </a:xfrm>
          <a:prstGeom prst="rect">
            <a:avLst/>
          </a:prstGeom>
        </p:spPr>
        <p:txBody>
          <a:bodyPr lIns="0" tIns="0" rIns="0" bIns="0"/>
          <a:lstStyle>
            <a:lvl1pPr marL="0" indent="0">
              <a:spcBef>
                <a:spcPts val="0"/>
              </a:spcBef>
              <a:buFontTx/>
              <a:buNone/>
              <a:defRPr sz="4000" b="1" i="0">
                <a:solidFill>
                  <a:schemeClr val="tx2"/>
                </a:solidFill>
                <a:latin typeface="Arial" panose="020B0604020202020204" pitchFamily="34" charset="0"/>
                <a:cs typeface="Arial" panose="020B0604020202020204" pitchFamily="34" charset="0"/>
              </a:defRPr>
            </a:lvl1pPr>
            <a:lvl2pPr marL="457200" indent="0">
              <a:buFontTx/>
              <a:buNone/>
              <a:defRPr sz="4000" b="1" i="0">
                <a:solidFill>
                  <a:schemeClr val="tx2"/>
                </a:solidFill>
                <a:latin typeface="Arial" panose="020B0604020202020204" pitchFamily="34" charset="0"/>
                <a:cs typeface="Arial" panose="020B0604020202020204" pitchFamily="34" charset="0"/>
              </a:defRPr>
            </a:lvl2pPr>
            <a:lvl3pPr marL="914400" indent="0">
              <a:buFontTx/>
              <a:buNone/>
              <a:defRPr sz="4000" b="1" i="0">
                <a:solidFill>
                  <a:schemeClr val="tx2"/>
                </a:solidFill>
                <a:latin typeface="Arial" panose="020B0604020202020204" pitchFamily="34" charset="0"/>
                <a:cs typeface="Arial" panose="020B0604020202020204" pitchFamily="34" charset="0"/>
              </a:defRPr>
            </a:lvl3pPr>
            <a:lvl4pPr marL="1371600" indent="0">
              <a:buFontTx/>
              <a:buNone/>
              <a:defRPr sz="4000" b="1" i="0">
                <a:solidFill>
                  <a:schemeClr val="tx2"/>
                </a:solidFill>
                <a:latin typeface="Arial" panose="020B0604020202020204" pitchFamily="34" charset="0"/>
                <a:cs typeface="Arial" panose="020B0604020202020204" pitchFamily="34" charset="0"/>
              </a:defRPr>
            </a:lvl4pPr>
            <a:lvl5pPr marL="1828800" indent="0">
              <a:buFontTx/>
              <a:buNone/>
              <a:defRPr sz="4000" b="1" i="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12" name="Text Placeholder 11"/>
          <p:cNvSpPr>
            <a:spLocks noGrp="1"/>
          </p:cNvSpPr>
          <p:nvPr>
            <p:ph type="body" sz="quarter" idx="11"/>
          </p:nvPr>
        </p:nvSpPr>
        <p:spPr>
          <a:xfrm>
            <a:off x="571500" y="1905001"/>
            <a:ext cx="8382000" cy="3540760"/>
          </a:xfrm>
          <a:prstGeom prst="rect">
            <a:avLst/>
          </a:prstGeom>
        </p:spPr>
        <p:txBody>
          <a:bodyPr lIns="0" tIns="0" rIns="0" bIns="0"/>
          <a:lstStyle>
            <a:lvl1pPr marL="0" marR="0" indent="0" algn="l" defTabSz="914400" rtl="0" eaLnBrk="0" fontAlgn="base" latinLnBrk="0" hangingPunct="0">
              <a:lnSpc>
                <a:spcPct val="100000"/>
              </a:lnSpc>
              <a:spcBef>
                <a:spcPts val="1000"/>
              </a:spcBef>
              <a:spcAft>
                <a:spcPct val="0"/>
              </a:spcAft>
              <a:buClrTx/>
              <a:buSzTx/>
              <a:buFont typeface="Arial" panose="020B0604020202020204" pitchFamily="34" charset="0"/>
              <a:buNone/>
              <a:tabLst/>
              <a:defRPr sz="2400">
                <a:latin typeface="Arial" panose="020B0604020202020204" pitchFamily="34" charset="0"/>
                <a:cs typeface="Arial" panose="020B0604020202020204" pitchFamily="34" charset="0"/>
              </a:defRPr>
            </a:lvl1pPr>
            <a:lvl2pPr marL="457200" indent="0">
              <a:lnSpc>
                <a:spcPct val="100000"/>
              </a:lnSpc>
              <a:buNone/>
              <a:defRPr sz="2400">
                <a:latin typeface="Arial" panose="020B0604020202020204" pitchFamily="34" charset="0"/>
                <a:cs typeface="Arial" panose="020B0604020202020204" pitchFamily="34" charset="0"/>
              </a:defRPr>
            </a:lvl2pPr>
            <a:lvl3pPr marL="914400" indent="0">
              <a:lnSpc>
                <a:spcPct val="100000"/>
              </a:lnSpc>
              <a:buNone/>
              <a:defRPr sz="2400">
                <a:latin typeface="Arial" panose="020B0604020202020204" pitchFamily="34" charset="0"/>
                <a:cs typeface="Arial" panose="020B0604020202020204" pitchFamily="34" charset="0"/>
              </a:defRPr>
            </a:lvl3pPr>
            <a:lvl4pPr marL="1371600" indent="0">
              <a:lnSpc>
                <a:spcPct val="100000"/>
              </a:lnSpc>
              <a:buNone/>
              <a:defRPr sz="2400">
                <a:latin typeface="Arial" panose="020B0604020202020204" pitchFamily="34" charset="0"/>
                <a:cs typeface="Arial" panose="020B0604020202020204" pitchFamily="34" charset="0"/>
              </a:defRPr>
            </a:lvl4pPr>
            <a:lvl5pPr marL="1828800" indent="0">
              <a:lnSpc>
                <a:spcPct val="100000"/>
              </a:lnSpc>
              <a:buNone/>
              <a:defRPr sz="2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51426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tandard Slide-Bullets">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71500" y="647700"/>
            <a:ext cx="10909300" cy="987425"/>
          </a:xfrm>
          <a:prstGeom prst="rect">
            <a:avLst/>
          </a:prstGeom>
        </p:spPr>
        <p:txBody>
          <a:bodyPr lIns="0" tIns="0" rIns="0" bIns="0"/>
          <a:lstStyle>
            <a:lvl1pPr marL="0" indent="0">
              <a:spcBef>
                <a:spcPts val="0"/>
              </a:spcBef>
              <a:buFontTx/>
              <a:buNone/>
              <a:defRPr sz="4000" b="0" i="0">
                <a:solidFill>
                  <a:schemeClr val="tx2"/>
                </a:solidFill>
                <a:latin typeface="Helvetica" panose="020B0604020202020204" pitchFamily="34" charset="0"/>
                <a:cs typeface="Helvetica" panose="020B0604020202020204" pitchFamily="34" charset="0"/>
              </a:defRPr>
            </a:lvl1pPr>
            <a:lvl2pPr marL="457200" indent="0">
              <a:buFontTx/>
              <a:buNone/>
              <a:defRPr sz="4000" b="1" i="0">
                <a:solidFill>
                  <a:schemeClr val="tx2"/>
                </a:solidFill>
                <a:latin typeface="Arial" panose="020B0604020202020204" pitchFamily="34" charset="0"/>
                <a:cs typeface="Arial" panose="020B0604020202020204" pitchFamily="34" charset="0"/>
              </a:defRPr>
            </a:lvl2pPr>
            <a:lvl3pPr marL="914400" indent="0">
              <a:buFontTx/>
              <a:buNone/>
              <a:defRPr sz="4000" b="1" i="0">
                <a:solidFill>
                  <a:schemeClr val="tx2"/>
                </a:solidFill>
                <a:latin typeface="Arial" panose="020B0604020202020204" pitchFamily="34" charset="0"/>
                <a:cs typeface="Arial" panose="020B0604020202020204" pitchFamily="34" charset="0"/>
              </a:defRPr>
            </a:lvl3pPr>
            <a:lvl4pPr marL="1371600" indent="0">
              <a:buFontTx/>
              <a:buNone/>
              <a:defRPr sz="4000" b="1" i="0">
                <a:solidFill>
                  <a:schemeClr val="tx2"/>
                </a:solidFill>
                <a:latin typeface="Arial" panose="020B0604020202020204" pitchFamily="34" charset="0"/>
                <a:cs typeface="Arial" panose="020B0604020202020204" pitchFamily="34" charset="0"/>
              </a:defRPr>
            </a:lvl4pPr>
            <a:lvl5pPr marL="1828800" indent="0">
              <a:buFontTx/>
              <a:buNone/>
              <a:defRPr sz="4000" b="1" i="0">
                <a:solidFill>
                  <a:schemeClr val="tx2"/>
                </a:solidFill>
                <a:latin typeface="Arial" panose="020B0604020202020204" pitchFamily="34" charset="0"/>
                <a:cs typeface="Arial" panose="020B0604020202020204" pitchFamily="34" charset="0"/>
              </a:defRPr>
            </a:lvl5pPr>
          </a:lstStyle>
          <a:p>
            <a:pPr lvl="0"/>
            <a:r>
              <a:rPr lang="en-US"/>
              <a:t>Edit Master text styles</a:t>
            </a:r>
          </a:p>
        </p:txBody>
      </p:sp>
      <p:sp>
        <p:nvSpPr>
          <p:cNvPr id="6" name="Text Placeholder 5"/>
          <p:cNvSpPr>
            <a:spLocks noGrp="1"/>
          </p:cNvSpPr>
          <p:nvPr>
            <p:ph type="body" sz="quarter" idx="13"/>
          </p:nvPr>
        </p:nvSpPr>
        <p:spPr>
          <a:xfrm>
            <a:off x="571500" y="1905000"/>
            <a:ext cx="5148580" cy="4305300"/>
          </a:xfrm>
          <a:prstGeom prst="rect">
            <a:avLst/>
          </a:prstGeom>
          <a:ln>
            <a:noFill/>
          </a:ln>
        </p:spPr>
        <p:txBody>
          <a:bodyPr lIns="0" tIns="0" rIns="0" bIns="0"/>
          <a:lstStyle>
            <a:lvl1pPr marL="228600" marR="0" indent="-228600" algn="l" defTabSz="914400" rtl="0" eaLnBrk="0" fontAlgn="base" latinLnBrk="0" hangingPunct="0">
              <a:lnSpc>
                <a:spcPct val="100000"/>
              </a:lnSpc>
              <a:spcBef>
                <a:spcPts val="1200"/>
              </a:spcBef>
              <a:spcAft>
                <a:spcPct val="0"/>
              </a:spcAft>
              <a:buClr>
                <a:schemeClr val="tx2"/>
              </a:buClr>
              <a:buSzPct val="100000"/>
              <a:buFont typeface="Arial" panose="020B0604020202020204" pitchFamily="34" charset="0"/>
              <a:buChar char="•"/>
              <a:tabLst/>
              <a:defRPr sz="2400" b="0" i="0">
                <a:latin typeface="Helvetica" panose="020B0604020202020204" pitchFamily="34" charset="0"/>
                <a:cs typeface="Helvetica" panose="020B0604020202020204" pitchFamily="34" charset="0"/>
              </a:defRPr>
            </a:lvl1pPr>
            <a:lvl2pPr marL="685800" indent="-228600">
              <a:buFont typeface="Symbol" panose="05050102010706020507" pitchFamily="18" charset="2"/>
              <a:buChar char="-"/>
              <a:defRPr>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a:latin typeface="Helvetica" panose="020B0604020202020204" pitchFamily="34" charset="0"/>
                <a:cs typeface="Helvetica"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5">
            <a:extLst>
              <a:ext uri="{FF2B5EF4-FFF2-40B4-BE49-F238E27FC236}">
                <a16:creationId xmlns:a16="http://schemas.microsoft.com/office/drawing/2014/main" id="{E9F40AF6-BA74-E708-FB68-340857A902DF}"/>
              </a:ext>
            </a:extLst>
          </p:cNvPr>
          <p:cNvSpPr>
            <a:spLocks noGrp="1"/>
          </p:cNvSpPr>
          <p:nvPr>
            <p:ph type="body" sz="quarter" idx="14"/>
          </p:nvPr>
        </p:nvSpPr>
        <p:spPr>
          <a:xfrm>
            <a:off x="6332220" y="1905000"/>
            <a:ext cx="5148580" cy="4305300"/>
          </a:xfrm>
          <a:prstGeom prst="rect">
            <a:avLst/>
          </a:prstGeom>
          <a:ln>
            <a:noFill/>
          </a:ln>
        </p:spPr>
        <p:txBody>
          <a:bodyPr lIns="0" tIns="0" rIns="0" bIns="0"/>
          <a:lstStyle>
            <a:lvl1pPr marL="228600" marR="0" indent="-228600" algn="l" defTabSz="914400" rtl="0" eaLnBrk="0" fontAlgn="base" latinLnBrk="0" hangingPunct="0">
              <a:lnSpc>
                <a:spcPct val="100000"/>
              </a:lnSpc>
              <a:spcBef>
                <a:spcPts val="1200"/>
              </a:spcBef>
              <a:spcAft>
                <a:spcPct val="0"/>
              </a:spcAft>
              <a:buClr>
                <a:schemeClr val="tx2"/>
              </a:buClr>
              <a:buSzPct val="100000"/>
              <a:buFont typeface="Arial" panose="020B0604020202020204" pitchFamily="34" charset="0"/>
              <a:buChar char="•"/>
              <a:tabLst/>
              <a:defRPr sz="2400" b="0" i="0">
                <a:latin typeface="Helvetica" panose="020B0604020202020204" pitchFamily="34" charset="0"/>
                <a:cs typeface="Helvetica" panose="020B0604020202020204" pitchFamily="34" charset="0"/>
              </a:defRPr>
            </a:lvl1pPr>
            <a:lvl2pPr marL="685800" indent="-228600">
              <a:buFont typeface="Symbol" panose="05050102010706020507" pitchFamily="18" charset="2"/>
              <a:buChar char="-"/>
              <a:defRPr>
                <a:latin typeface="Helvetica" panose="020B0604020202020204" pitchFamily="34" charset="0"/>
                <a:cs typeface="Helvetica" panose="020B0604020202020204" pitchFamily="34" charset="0"/>
              </a:defRPr>
            </a:lvl2pPr>
            <a:lvl3pPr marL="1143000" indent="-228600">
              <a:buFont typeface="Wingdings" panose="05000000000000000000" pitchFamily="2" charset="2"/>
              <a:buChar char="§"/>
              <a:defRPr>
                <a:latin typeface="Helvetica" panose="020B0604020202020204" pitchFamily="34" charset="0"/>
                <a:cs typeface="Helvetica" panose="020B0604020202020204" pitchFamily="34" charset="0"/>
              </a:defRPr>
            </a:lvl3pPr>
            <a:lvl4pPr marL="1600200" indent="-228600">
              <a:buFont typeface="Courier New" panose="02070309020205020404" pitchFamily="49" charset="0"/>
              <a:buChar char="o"/>
              <a:defRPr>
                <a:latin typeface="Helvetica" panose="020B0604020202020204" pitchFamily="34" charset="0"/>
                <a:cs typeface="Helvetica"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pic>
        <p:nvPicPr>
          <p:cNvPr id="2" name="Picture 17">
            <a:extLst>
              <a:ext uri="{FF2B5EF4-FFF2-40B4-BE49-F238E27FC236}">
                <a16:creationId xmlns:a16="http://schemas.microsoft.com/office/drawing/2014/main" id="{ADA61806-7516-29D9-B3D6-77F05B3F9B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9F0EA3D5-3F4A-769D-4240-12DF227CE424}"/>
              </a:ext>
            </a:extLst>
          </p:cNvPr>
          <p:cNvCxnSpPr>
            <a:cxnSpLocks/>
          </p:cNvCxnSpPr>
          <p:nvPr userDrawn="1"/>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19">
            <a:extLst>
              <a:ext uri="{FF2B5EF4-FFF2-40B4-BE49-F238E27FC236}">
                <a16:creationId xmlns:a16="http://schemas.microsoft.com/office/drawing/2014/main" id="{B41ED1D7-C773-FC89-1C6A-EF47929D2E4E}"/>
              </a:ext>
            </a:extLst>
          </p:cNvPr>
          <p:cNvSpPr txBox="1">
            <a:spLocks noChangeArrowheads="1"/>
          </p:cNvSpPr>
          <p:nvPr userDrawn="1"/>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7" name="Group 27">
            <a:extLst>
              <a:ext uri="{FF2B5EF4-FFF2-40B4-BE49-F238E27FC236}">
                <a16:creationId xmlns:a16="http://schemas.microsoft.com/office/drawing/2014/main" id="{5343D1D3-160F-A11C-239F-05A7A0765F6C}"/>
              </a:ext>
            </a:extLst>
          </p:cNvPr>
          <p:cNvGrpSpPr>
            <a:grpSpLocks/>
          </p:cNvGrpSpPr>
          <p:nvPr userDrawn="1"/>
        </p:nvGrpSpPr>
        <p:grpSpPr bwMode="auto">
          <a:xfrm>
            <a:off x="-7144" y="6238082"/>
            <a:ext cx="10994746" cy="627062"/>
            <a:chOff x="0" y="6701654"/>
            <a:chExt cx="12192001" cy="156345"/>
          </a:xfrm>
          <a:solidFill>
            <a:schemeClr val="bg2"/>
          </a:solidFill>
        </p:grpSpPr>
        <p:sp>
          <p:nvSpPr>
            <p:cNvPr id="8" name="Rectangle 7">
              <a:extLst>
                <a:ext uri="{FF2B5EF4-FFF2-40B4-BE49-F238E27FC236}">
                  <a16:creationId xmlns:a16="http://schemas.microsoft.com/office/drawing/2014/main" id="{4D7371F1-5E8E-48D5-BD8C-D51B1AC0BD39}"/>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1BBF66-084F-5E6D-C3AA-2D88A15D3257}"/>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4E662F3-9F0E-C45A-65AF-D537FE775129}"/>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1DCA8F-A9B8-E90B-F720-1FDC95B21254}"/>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C8B34B15-4F76-8932-479F-3983913BC3FF}"/>
              </a:ext>
            </a:extLst>
          </p:cNvPr>
          <p:cNvSpPr/>
          <p:nvPr userDrawn="1"/>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4" name="Picture 17">
            <a:extLst>
              <a:ext uri="{FF2B5EF4-FFF2-40B4-BE49-F238E27FC236}">
                <a16:creationId xmlns:a16="http://schemas.microsoft.com/office/drawing/2014/main" id="{A04C03A0-D47D-43A3-CE4A-3B288DDA39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357A2F5B-1EC9-C7CE-D90A-3157B544F923}"/>
              </a:ext>
            </a:extLst>
          </p:cNvPr>
          <p:cNvCxnSpPr>
            <a:cxnSpLocks/>
          </p:cNvCxnSpPr>
          <p:nvPr userDrawn="1"/>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9">
            <a:extLst>
              <a:ext uri="{FF2B5EF4-FFF2-40B4-BE49-F238E27FC236}">
                <a16:creationId xmlns:a16="http://schemas.microsoft.com/office/drawing/2014/main" id="{1BC368F6-E22F-E89D-A651-32BA0CC0348D}"/>
              </a:ext>
            </a:extLst>
          </p:cNvPr>
          <p:cNvSpPr txBox="1">
            <a:spLocks noChangeArrowheads="1"/>
          </p:cNvSpPr>
          <p:nvPr userDrawn="1"/>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7" name="Rectangle 16">
            <a:extLst>
              <a:ext uri="{FF2B5EF4-FFF2-40B4-BE49-F238E27FC236}">
                <a16:creationId xmlns:a16="http://schemas.microsoft.com/office/drawing/2014/main" id="{1AB64454-00AF-E6C6-F623-2ABDB703137C}"/>
              </a:ext>
            </a:extLst>
          </p:cNvPr>
          <p:cNvSpPr/>
          <p:nvPr userDrawn="1"/>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41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138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52505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25989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598327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647253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1769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682559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783538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222073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984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4727855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34357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850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F4E7-DFDF-4746-BF01-D5DCBF6BA3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E1E2CC-CCBC-0B4E-A391-2A588A2546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F72E-06DF-104C-A40B-B99D79F03629}"/>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98D70BFE-1749-6A4C-988B-4258BD1E1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0E5F69-9797-0F4A-9593-37867602986F}"/>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54334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C6C-7AEA-D448-A020-3529B31606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94F0B0-FEA8-8843-8986-367C28EA16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D95AC-4A29-354F-93EE-0B2F47F38CD3}"/>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B4B9EFAE-3CD7-5741-AB08-2C0DF5EF9E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C32C8B-A7FD-2F4C-9A96-AFA50949B446}"/>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159611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F1EB-5909-A441-9B44-AF916485FE8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70E7E0-704B-7B4B-9319-22AF0AAC1FF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5DE3E-B4C1-D54A-BA52-AB7C9A6B18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AC0D1-C507-484C-8FFD-95639CF9C0BC}"/>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2721036D-48D6-954D-89DE-CB987B90A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EF5FB1-1FC6-BC4C-A282-7A65D70F36D4}"/>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90991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21AD-F021-B740-A2BE-C82A7C915F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AB6C20-33B0-AA4D-BA88-26A3480364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F7F87-A6BF-6B4F-AC08-B60FC431D1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31A5A-4C1D-434E-B2BE-B87F7211279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6F3CAB-DC40-944F-B3A1-B0ED962A5A2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E6730-52CD-6A4A-AAF1-5086EFFC683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8" name="Footer Placeholder 7">
            <a:extLst>
              <a:ext uri="{FF2B5EF4-FFF2-40B4-BE49-F238E27FC236}">
                <a16:creationId xmlns:a16="http://schemas.microsoft.com/office/drawing/2014/main" id="{DD172B5B-CB3A-7D4E-855C-5D11DE258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C741F-95E8-E149-A9F2-D32469A250B5}"/>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70444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845204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7B03-0841-034E-99A1-CE1890338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611058-5046-6842-9096-6B06DB100B4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4" name="Footer Placeholder 3">
            <a:extLst>
              <a:ext uri="{FF2B5EF4-FFF2-40B4-BE49-F238E27FC236}">
                <a16:creationId xmlns:a16="http://schemas.microsoft.com/office/drawing/2014/main" id="{CFEC75DA-3F25-D74C-ABCA-9E146721B4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939A1A-D9EE-DC48-B258-795F8263C07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766738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328FD8-9076-924F-BC3E-897C045A03F2}"/>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3" name="Footer Placeholder 2">
            <a:extLst>
              <a:ext uri="{FF2B5EF4-FFF2-40B4-BE49-F238E27FC236}">
                <a16:creationId xmlns:a16="http://schemas.microsoft.com/office/drawing/2014/main" id="{B56C95C2-194A-B44E-8593-E502F854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498031-457D-9748-BAA9-0219D2026508}"/>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97872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1A25-E6EA-1A4A-8A78-EE180B0794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315D-BAC2-474C-AE63-9C435C79C6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BB7BF-0811-CF49-B955-257BA6BB98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7C6D6-A56D-8949-9643-CFB833BDF060}"/>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14A7913E-367B-844F-A10D-A7C59FE91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7A4DAA-0694-394F-9526-B222344C0541}"/>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7772377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3162275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D81C-D520-BF42-AC22-778EE699E3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797FD-B8FD-5944-8178-54CC17EF61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A652C-D0C1-734A-9142-12ECA36DA3CD}"/>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A53AA7B1-23C4-9D48-B461-07A878B6F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176EFC-F7AC-4E42-9153-83D857208CA2}"/>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1390541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F5FC8-B1BE-9A48-BDFA-1DAEAD2114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09C41F-2E68-F647-B703-FB4AC26A1AB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2CEA-FEFB-F549-AF1D-4C062A789237}"/>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5" name="Footer Placeholder 4">
            <a:extLst>
              <a:ext uri="{FF2B5EF4-FFF2-40B4-BE49-F238E27FC236}">
                <a16:creationId xmlns:a16="http://schemas.microsoft.com/office/drawing/2014/main" id="{FF318061-2FE3-6A4E-8FEC-93B8DF31D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35FDE-4E65-6241-BC76-825BACAFC633}"/>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200796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37D-09F6-1943-8A06-28BCFE6D3B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AA5A5-6D1D-ED44-967B-1E2E3A9E6E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A475E7-C81D-B648-B51F-26792FB70D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D031D6-E766-7A43-8E3E-225ACFE1D32A}"/>
              </a:ext>
            </a:extLst>
          </p:cNvPr>
          <p:cNvSpPr>
            <a:spLocks noGrp="1"/>
          </p:cNvSpPr>
          <p:nvPr>
            <p:ph type="dt" sz="half" idx="10"/>
          </p:nvPr>
        </p:nvSpPr>
        <p:spPr>
          <a:xfrm>
            <a:off x="838200" y="6356350"/>
            <a:ext cx="2743200" cy="365125"/>
          </a:xfrm>
          <a:prstGeom prst="rect">
            <a:avLst/>
          </a:prstGeom>
        </p:spPr>
        <p:txBody>
          <a:bodyPr/>
          <a:lstStyle/>
          <a:p>
            <a:fld id="{C0A31682-6671-2D48-B958-634B202C9F21}" type="datetimeFigureOut">
              <a:rPr lang="en-US" smtClean="0"/>
              <a:t>12/14/23</a:t>
            </a:fld>
            <a:endParaRPr lang="en-US"/>
          </a:p>
        </p:txBody>
      </p:sp>
      <p:sp>
        <p:nvSpPr>
          <p:cNvPr id="6" name="Footer Placeholder 5">
            <a:extLst>
              <a:ext uri="{FF2B5EF4-FFF2-40B4-BE49-F238E27FC236}">
                <a16:creationId xmlns:a16="http://schemas.microsoft.com/office/drawing/2014/main" id="{37E0C99C-685B-2240-9798-B8F9130852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6EDE2B-721D-3C49-921E-D59A5718ADEB}"/>
              </a:ext>
            </a:extLst>
          </p:cNvPr>
          <p:cNvSpPr>
            <a:spLocks noGrp="1"/>
          </p:cNvSpPr>
          <p:nvPr>
            <p:ph type="sldNum" sz="quarter" idx="12"/>
          </p:nvPr>
        </p:nvSpPr>
        <p:spPr>
          <a:xfrm>
            <a:off x="8610600" y="6371167"/>
            <a:ext cx="2743200" cy="365125"/>
          </a:xfrm>
          <a:prstGeom prst="rect">
            <a:avLst/>
          </a:prstGeom>
        </p:spPr>
        <p:txBody>
          <a:bodyPr/>
          <a:lstStyle/>
          <a:p>
            <a:fld id="{E0FC7F47-C3BF-1842-AE0E-8208F603E926}" type="slidenum">
              <a:rPr lang="en-US" smtClean="0"/>
              <a:t>‹#›</a:t>
            </a:fld>
            <a:endParaRPr lang="en-US"/>
          </a:p>
        </p:txBody>
      </p:sp>
    </p:spTree>
    <p:extLst>
      <p:ext uri="{BB962C8B-B14F-4D97-AF65-F5344CB8AC3E}">
        <p14:creationId xmlns:p14="http://schemas.microsoft.com/office/powerpoint/2010/main" val="416417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emf"/><Relationship Id="rId2" Type="http://schemas.openxmlformats.org/officeDocument/2006/relationships/slideLayout" Target="../slideLayouts/slideLayout13.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18"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emf"/><Relationship Id="rId2" Type="http://schemas.openxmlformats.org/officeDocument/2006/relationships/slideLayout" Target="../slideLayouts/slideLayout24.xml"/><Relationship Id="rId16" Type="http://schemas.openxmlformats.org/officeDocument/2006/relationships/image" Target="../media/image4.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g"/><Relationship Id="rId1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5.emf"/><Relationship Id="rId2" Type="http://schemas.openxmlformats.org/officeDocument/2006/relationships/slideLayout" Target="../slideLayouts/slideLayout35.xml"/><Relationship Id="rId16"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7.jp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5.emf"/><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4.jpe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3.jpe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3.jpg"/><Relationship Id="rId18" Type="http://schemas.openxmlformats.org/officeDocument/2006/relationships/image" Target="../media/image6.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17" Type="http://schemas.openxmlformats.org/officeDocument/2006/relationships/image" Target="../media/image5.emf"/><Relationship Id="rId2" Type="http://schemas.openxmlformats.org/officeDocument/2006/relationships/slideLayout" Target="../slideLayouts/slideLayout65.xml"/><Relationship Id="rId16" Type="http://schemas.openxmlformats.org/officeDocument/2006/relationships/image" Target="../media/image4.jpe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jpe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4.jpg"/><Relationship Id="rId18" Type="http://schemas.openxmlformats.org/officeDocument/2006/relationships/image" Target="../media/image6.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17" Type="http://schemas.openxmlformats.org/officeDocument/2006/relationships/image" Target="../media/image5.emf"/><Relationship Id="rId2" Type="http://schemas.openxmlformats.org/officeDocument/2006/relationships/slideLayout" Target="../slideLayouts/slideLayout76.xml"/><Relationship Id="rId16" Type="http://schemas.openxmlformats.org/officeDocument/2006/relationships/image" Target="../media/image4.jpe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3.jpe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spTree>
    <p:extLst>
      <p:ext uri="{BB962C8B-B14F-4D97-AF65-F5344CB8AC3E}">
        <p14:creationId xmlns:p14="http://schemas.microsoft.com/office/powerpoint/2010/main" val="14618507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spTree>
    <p:extLst>
      <p:ext uri="{BB962C8B-B14F-4D97-AF65-F5344CB8AC3E}">
        <p14:creationId xmlns:p14="http://schemas.microsoft.com/office/powerpoint/2010/main" val="20475668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2E9EE-C110-494A-9244-29FC81C795E9}"/>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1" name="Picture 10" descr="Logo&#10;&#10;Description automatically generated">
            <a:extLst>
              <a:ext uri="{FF2B5EF4-FFF2-40B4-BE49-F238E27FC236}">
                <a16:creationId xmlns:a16="http://schemas.microsoft.com/office/drawing/2014/main" id="{B0B31318-9F4C-8C2D-3E38-29397D2FB38B}"/>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156363395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2" name="Picture 11" descr="Logo&#10;&#10;Description automatically generated">
            <a:extLst>
              <a:ext uri="{FF2B5EF4-FFF2-40B4-BE49-F238E27FC236}">
                <a16:creationId xmlns:a16="http://schemas.microsoft.com/office/drawing/2014/main" id="{F4B317B1-1B3F-EFA9-6F89-1F5948D5DA75}"/>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8864419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21"/>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22"/>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23"/>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24"/>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25"/>
          <a:stretch>
            <a:fillRect/>
          </a:stretch>
        </p:blipFill>
        <p:spPr>
          <a:xfrm>
            <a:off x="406400" y="6257533"/>
            <a:ext cx="284803" cy="491040"/>
          </a:xfrm>
          <a:prstGeom prst="rect">
            <a:avLst/>
          </a:prstGeom>
        </p:spPr>
      </p:pic>
    </p:spTree>
    <p:extLst>
      <p:ext uri="{BB962C8B-B14F-4D97-AF65-F5344CB8AC3E}">
        <p14:creationId xmlns:p14="http://schemas.microsoft.com/office/powerpoint/2010/main" val="8956058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1270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3" name="Picture 2" descr="Logo&#10;&#10;Description automatically generated">
            <a:extLst>
              <a:ext uri="{FF2B5EF4-FFF2-40B4-BE49-F238E27FC236}">
                <a16:creationId xmlns:a16="http://schemas.microsoft.com/office/drawing/2014/main" id="{E8BE6769-51F5-E6BB-15BF-8F9C3496D8DD}"/>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143230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F738F8-F304-5348-B2B5-BDAD6D4E7AB1}"/>
              </a:ext>
            </a:extLst>
          </p:cNvPr>
          <p:cNvPicPr>
            <a:picLocks noChangeAspect="1"/>
          </p:cNvPicPr>
          <p:nvPr userDrawn="1"/>
        </p:nvPicPr>
        <p:blipFill>
          <a:blip r:embed="rId13"/>
          <a:srcRect/>
          <a:stretch/>
        </p:blipFill>
        <p:spPr>
          <a:xfrm>
            <a:off x="6350" y="0"/>
            <a:ext cx="12179300" cy="6858000"/>
          </a:xfrm>
          <a:prstGeom prst="rect">
            <a:avLst/>
          </a:prstGeom>
        </p:spPr>
      </p:pic>
      <p:sp>
        <p:nvSpPr>
          <p:cNvPr id="8" name="TextBox 7">
            <a:extLst>
              <a:ext uri="{FF2B5EF4-FFF2-40B4-BE49-F238E27FC236}">
                <a16:creationId xmlns:a16="http://schemas.microsoft.com/office/drawing/2014/main" id="{32CB561E-FA30-C647-A7A8-583A7E7160C4}"/>
              </a:ext>
            </a:extLst>
          </p:cNvPr>
          <p:cNvSpPr txBox="1"/>
          <p:nvPr userDrawn="1"/>
        </p:nvSpPr>
        <p:spPr>
          <a:xfrm>
            <a:off x="691203" y="6341533"/>
            <a:ext cx="2239062" cy="369332"/>
          </a:xfrm>
          <a:prstGeom prst="rect">
            <a:avLst/>
          </a:prstGeom>
          <a:noFill/>
        </p:spPr>
        <p:txBody>
          <a:bodyPr wrap="square" rtlCol="0">
            <a:spAutoFit/>
          </a:bodyPr>
          <a:lstStyle/>
          <a:p>
            <a:r>
              <a:rPr lang="en-US" b="1" dirty="0" err="1">
                <a:solidFill>
                  <a:schemeClr val="bg1"/>
                </a:solidFill>
              </a:rPr>
              <a:t>PVA.org</a:t>
            </a:r>
            <a:endParaRPr lang="en-US" b="1" dirty="0">
              <a:solidFill>
                <a:schemeClr val="bg1"/>
              </a:solidFill>
            </a:endParaRPr>
          </a:p>
        </p:txBody>
      </p:sp>
      <p:sp>
        <p:nvSpPr>
          <p:cNvPr id="9" name="TextBox 8">
            <a:extLst>
              <a:ext uri="{FF2B5EF4-FFF2-40B4-BE49-F238E27FC236}">
                <a16:creationId xmlns:a16="http://schemas.microsoft.com/office/drawing/2014/main" id="{AC01E43A-957F-3D43-8E66-78E3A84D40C8}"/>
              </a:ext>
            </a:extLst>
          </p:cNvPr>
          <p:cNvSpPr txBox="1"/>
          <p:nvPr userDrawn="1"/>
        </p:nvSpPr>
        <p:spPr>
          <a:xfrm>
            <a:off x="8084869" y="6341533"/>
            <a:ext cx="1120515" cy="369332"/>
          </a:xfrm>
          <a:prstGeom prst="rect">
            <a:avLst/>
          </a:prstGeom>
          <a:noFill/>
        </p:spPr>
        <p:txBody>
          <a:bodyPr wrap="square" rtlCol="0">
            <a:spAutoFit/>
          </a:bodyPr>
          <a:lstStyle/>
          <a:p>
            <a:r>
              <a:rPr lang="en-US" b="1" dirty="0">
                <a:solidFill>
                  <a:schemeClr val="bg1"/>
                </a:solidFill>
              </a:rPr>
              <a:t>PVA1946</a:t>
            </a:r>
          </a:p>
        </p:txBody>
      </p:sp>
      <p:sp>
        <p:nvSpPr>
          <p:cNvPr id="10" name="TextBox 9">
            <a:extLst>
              <a:ext uri="{FF2B5EF4-FFF2-40B4-BE49-F238E27FC236}">
                <a16:creationId xmlns:a16="http://schemas.microsoft.com/office/drawing/2014/main" id="{0229CA52-AA6C-C64C-8448-7FE5D191F203}"/>
              </a:ext>
            </a:extLst>
          </p:cNvPr>
          <p:cNvSpPr txBox="1"/>
          <p:nvPr userDrawn="1"/>
        </p:nvSpPr>
        <p:spPr>
          <a:xfrm>
            <a:off x="10109200" y="6341533"/>
            <a:ext cx="1955800" cy="369332"/>
          </a:xfrm>
          <a:prstGeom prst="rect">
            <a:avLst/>
          </a:prstGeom>
          <a:noFill/>
        </p:spPr>
        <p:txBody>
          <a:bodyPr wrap="square" rtlCol="0">
            <a:spAutoFit/>
          </a:bodyPr>
          <a:lstStyle/>
          <a:p>
            <a:r>
              <a:rPr lang="en-US" b="1" dirty="0" err="1">
                <a:solidFill>
                  <a:schemeClr val="bg1"/>
                </a:solidFill>
              </a:rPr>
              <a:t>ParalyzedVeterans</a:t>
            </a:r>
            <a:endParaRPr lang="en-US" b="1" dirty="0">
              <a:solidFill>
                <a:schemeClr val="bg1"/>
              </a:solidFill>
            </a:endParaRPr>
          </a:p>
        </p:txBody>
      </p:sp>
      <p:pic>
        <p:nvPicPr>
          <p:cNvPr id="13" name="Picture 12">
            <a:extLst>
              <a:ext uri="{FF2B5EF4-FFF2-40B4-BE49-F238E27FC236}">
                <a16:creationId xmlns:a16="http://schemas.microsoft.com/office/drawing/2014/main" id="{598637A7-9E9C-FC43-A1E0-8760DED0829A}"/>
              </a:ext>
            </a:extLst>
          </p:cNvPr>
          <p:cNvPicPr>
            <a:picLocks noChangeAspect="1"/>
          </p:cNvPicPr>
          <p:nvPr userDrawn="1"/>
        </p:nvPicPr>
        <p:blipFill>
          <a:blip r:embed="rId14"/>
          <a:stretch>
            <a:fillRect/>
          </a:stretch>
        </p:blipFill>
        <p:spPr>
          <a:xfrm>
            <a:off x="7671603" y="6352142"/>
            <a:ext cx="369333" cy="369333"/>
          </a:xfrm>
          <a:prstGeom prst="rect">
            <a:avLst/>
          </a:prstGeom>
        </p:spPr>
      </p:pic>
      <p:pic>
        <p:nvPicPr>
          <p:cNvPr id="14" name="Picture 13">
            <a:extLst>
              <a:ext uri="{FF2B5EF4-FFF2-40B4-BE49-F238E27FC236}">
                <a16:creationId xmlns:a16="http://schemas.microsoft.com/office/drawing/2014/main" id="{69AEAE36-0619-C247-A141-F948FFF9AD79}"/>
              </a:ext>
            </a:extLst>
          </p:cNvPr>
          <p:cNvPicPr>
            <a:picLocks noChangeAspect="1"/>
          </p:cNvPicPr>
          <p:nvPr userDrawn="1"/>
        </p:nvPicPr>
        <p:blipFill>
          <a:blip r:embed="rId15"/>
          <a:stretch>
            <a:fillRect/>
          </a:stretch>
        </p:blipFill>
        <p:spPr>
          <a:xfrm>
            <a:off x="9277350" y="6341533"/>
            <a:ext cx="379942" cy="379942"/>
          </a:xfrm>
          <a:prstGeom prst="rect">
            <a:avLst/>
          </a:prstGeom>
        </p:spPr>
      </p:pic>
      <p:pic>
        <p:nvPicPr>
          <p:cNvPr id="15" name="Picture 14">
            <a:extLst>
              <a:ext uri="{FF2B5EF4-FFF2-40B4-BE49-F238E27FC236}">
                <a16:creationId xmlns:a16="http://schemas.microsoft.com/office/drawing/2014/main" id="{B3B24D52-9C13-FE46-82CC-4959A1288195}"/>
              </a:ext>
            </a:extLst>
          </p:cNvPr>
          <p:cNvPicPr>
            <a:picLocks noChangeAspect="1"/>
          </p:cNvPicPr>
          <p:nvPr userDrawn="1"/>
        </p:nvPicPr>
        <p:blipFill>
          <a:blip r:embed="rId16"/>
          <a:stretch>
            <a:fillRect/>
          </a:stretch>
        </p:blipFill>
        <p:spPr>
          <a:xfrm>
            <a:off x="9729258" y="6341533"/>
            <a:ext cx="379942" cy="379942"/>
          </a:xfrm>
          <a:prstGeom prst="rect">
            <a:avLst/>
          </a:prstGeom>
        </p:spPr>
      </p:pic>
      <p:pic>
        <p:nvPicPr>
          <p:cNvPr id="16" name="Picture 15">
            <a:extLst>
              <a:ext uri="{FF2B5EF4-FFF2-40B4-BE49-F238E27FC236}">
                <a16:creationId xmlns:a16="http://schemas.microsoft.com/office/drawing/2014/main" id="{3564712B-DF8A-F040-8E0B-4ECB2743BFFC}"/>
              </a:ext>
            </a:extLst>
          </p:cNvPr>
          <p:cNvPicPr>
            <a:picLocks noChangeAspect="1"/>
          </p:cNvPicPr>
          <p:nvPr userDrawn="1"/>
        </p:nvPicPr>
        <p:blipFill>
          <a:blip r:embed="rId17"/>
          <a:stretch>
            <a:fillRect/>
          </a:stretch>
        </p:blipFill>
        <p:spPr>
          <a:xfrm>
            <a:off x="406400" y="6257533"/>
            <a:ext cx="284803" cy="491040"/>
          </a:xfrm>
          <a:prstGeom prst="rect">
            <a:avLst/>
          </a:prstGeom>
        </p:spPr>
      </p:pic>
      <p:pic>
        <p:nvPicPr>
          <p:cNvPr id="11" name="Picture 10" descr="Logo&#10;&#10;Description automatically generated">
            <a:extLst>
              <a:ext uri="{FF2B5EF4-FFF2-40B4-BE49-F238E27FC236}">
                <a16:creationId xmlns:a16="http://schemas.microsoft.com/office/drawing/2014/main" id="{43E46DAA-4257-9BEC-8BE7-409335E8CC85}"/>
              </a:ext>
            </a:extLst>
          </p:cNvPr>
          <p:cNvPicPr>
            <a:picLocks noChangeAspect="1"/>
          </p:cNvPicPr>
          <p:nvPr userDrawn="1"/>
        </p:nvPicPr>
        <p:blipFill>
          <a:blip r:embed="rId18"/>
          <a:stretch>
            <a:fillRect/>
          </a:stretch>
        </p:blipFill>
        <p:spPr>
          <a:xfrm>
            <a:off x="350075" y="229152"/>
            <a:ext cx="2102402" cy="953506"/>
          </a:xfrm>
          <a:prstGeom prst="rect">
            <a:avLst/>
          </a:prstGeom>
        </p:spPr>
      </p:pic>
    </p:spTree>
    <p:extLst>
      <p:ext uri="{BB962C8B-B14F-4D97-AF65-F5344CB8AC3E}">
        <p14:creationId xmlns:p14="http://schemas.microsoft.com/office/powerpoint/2010/main" val="2564170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1.xml"/><Relationship Id="rId1" Type="http://schemas.openxmlformats.org/officeDocument/2006/relationships/video" Target="https://www.youtube.com/embed/CyNU2Pknxdw?feature=oembed"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11.png"/><Relationship Id="rId5" Type="http://schemas.openxmlformats.org/officeDocument/2006/relationships/hyperlink" Target="https://www.habitat.org/volunteer/near-you/find-your-local-habitat" TargetMode="External"/><Relationship Id="rId4" Type="http://schemas.openxmlformats.org/officeDocument/2006/relationships/hyperlink" Target="https://www.habitat.org/contact/for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mailto:pvaarchitecture@PVA.org"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BBDBD1-8F3A-8A45-AE03-66B75398D032}"/>
              </a:ext>
            </a:extLst>
          </p:cNvPr>
          <p:cNvSpPr txBox="1"/>
          <p:nvPr/>
        </p:nvSpPr>
        <p:spPr>
          <a:xfrm>
            <a:off x="2364828" y="2707627"/>
            <a:ext cx="7248808" cy="769441"/>
          </a:xfrm>
          <a:prstGeom prst="rect">
            <a:avLst/>
          </a:prstGeom>
          <a:noFill/>
        </p:spPr>
        <p:txBody>
          <a:bodyPr wrap="square" rtlCol="0">
            <a:spAutoFit/>
          </a:bodyPr>
          <a:lstStyle/>
          <a:p>
            <a:pPr algn="ctr"/>
            <a:r>
              <a:rPr lang="en-US" sz="4400" b="1" dirty="0">
                <a:solidFill>
                  <a:srgbClr val="B22A2D"/>
                </a:solidFill>
                <a:latin typeface="DIN Black" pitchFamily="2" charset="77"/>
                <a:cs typeface="DINOT-Bold" panose="020B0504020101020102" pitchFamily="34" charset="77"/>
              </a:rPr>
              <a:t>Adaptive Housing</a:t>
            </a:r>
          </a:p>
        </p:txBody>
      </p:sp>
      <p:sp>
        <p:nvSpPr>
          <p:cNvPr id="5" name="Rectangle 4">
            <a:extLst>
              <a:ext uri="{FF2B5EF4-FFF2-40B4-BE49-F238E27FC236}">
                <a16:creationId xmlns:a16="http://schemas.microsoft.com/office/drawing/2014/main" id="{E9C1A0D6-DF4C-8749-9BC0-E10B721520B1}"/>
              </a:ext>
            </a:extLst>
          </p:cNvPr>
          <p:cNvSpPr/>
          <p:nvPr/>
        </p:nvSpPr>
        <p:spPr>
          <a:xfrm>
            <a:off x="2517058" y="3681248"/>
            <a:ext cx="6913189" cy="88642"/>
          </a:xfrm>
          <a:prstGeom prst="rect">
            <a:avLst/>
          </a:prstGeom>
          <a:solidFill>
            <a:srgbClr val="B2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A5EB5E-48B7-194E-A712-57EDC308055A}"/>
              </a:ext>
            </a:extLst>
          </p:cNvPr>
          <p:cNvSpPr txBox="1"/>
          <p:nvPr/>
        </p:nvSpPr>
        <p:spPr>
          <a:xfrm>
            <a:off x="2641873" y="3901770"/>
            <a:ext cx="6663558" cy="954107"/>
          </a:xfrm>
          <a:prstGeom prst="rect">
            <a:avLst/>
          </a:prstGeom>
          <a:noFill/>
        </p:spPr>
        <p:txBody>
          <a:bodyPr wrap="square" rtlCol="0">
            <a:spAutoFit/>
          </a:bodyPr>
          <a:lstStyle/>
          <a:p>
            <a:pPr algn="ctr"/>
            <a:r>
              <a:rPr lang="en-US" sz="2800" b="1" dirty="0">
                <a:solidFill>
                  <a:srgbClr val="233349"/>
                </a:solidFill>
                <a:latin typeface="DINOT-Bold" panose="020B0504020101020102" pitchFamily="34" charset="77"/>
                <a:cs typeface="DINOT-Bold" panose="020B0504020101020102" pitchFamily="34" charset="77"/>
              </a:rPr>
              <a:t>Various Resources for an Adaptive Home &amp; an Independent Life </a:t>
            </a:r>
          </a:p>
        </p:txBody>
      </p:sp>
      <p:sp>
        <p:nvSpPr>
          <p:cNvPr id="3" name="TextBox 2">
            <a:extLst>
              <a:ext uri="{FF2B5EF4-FFF2-40B4-BE49-F238E27FC236}">
                <a16:creationId xmlns:a16="http://schemas.microsoft.com/office/drawing/2014/main" id="{DA266E67-F8A1-389F-7AB9-7B93F66F1391}"/>
              </a:ext>
            </a:extLst>
          </p:cNvPr>
          <p:cNvSpPr txBox="1"/>
          <p:nvPr/>
        </p:nvSpPr>
        <p:spPr>
          <a:xfrm>
            <a:off x="3045913" y="4855877"/>
            <a:ext cx="6100174" cy="923330"/>
          </a:xfrm>
          <a:prstGeom prst="rect">
            <a:avLst/>
          </a:prstGeom>
          <a:noFill/>
        </p:spPr>
        <p:txBody>
          <a:bodyPr wrap="square">
            <a:spAutoFit/>
          </a:bodyPr>
          <a:lstStyle/>
          <a:p>
            <a:pPr algn="ctr"/>
            <a:r>
              <a:rPr lang="en-US" sz="1800" dirty="0"/>
              <a:t>Presented by:</a:t>
            </a:r>
          </a:p>
          <a:p>
            <a:pPr algn="ctr"/>
            <a:r>
              <a:rPr lang="en-US" sz="1800" b="1" dirty="0"/>
              <a:t>PVA, Habitat for Humanity, &amp;</a:t>
            </a:r>
          </a:p>
          <a:p>
            <a:pPr algn="ctr"/>
            <a:r>
              <a:rPr lang="en-US" sz="1800" b="1" dirty="0"/>
              <a:t>The Department of Veteran Affairs</a:t>
            </a:r>
          </a:p>
        </p:txBody>
      </p:sp>
    </p:spTree>
    <p:extLst>
      <p:ext uri="{BB962C8B-B14F-4D97-AF65-F5344CB8AC3E}">
        <p14:creationId xmlns:p14="http://schemas.microsoft.com/office/powerpoint/2010/main" val="289703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CEC17-2C60-257E-8FF9-F18ED1FE5920}"/>
              </a:ext>
            </a:extLst>
          </p:cNvPr>
          <p:cNvSpPr>
            <a:spLocks noGrp="1"/>
          </p:cNvSpPr>
          <p:nvPr>
            <p:ph type="body" sz="quarter" idx="10"/>
          </p:nvPr>
        </p:nvSpPr>
        <p:spPr/>
        <p:txBody>
          <a:bodyPr/>
          <a:lstStyle/>
          <a:p>
            <a:r>
              <a:rPr lang="en-US" dirty="0"/>
              <a:t>Affordable Homeownership</a:t>
            </a:r>
          </a:p>
        </p:txBody>
      </p:sp>
      <p:sp>
        <p:nvSpPr>
          <p:cNvPr id="4" name="Text Placeholder 3">
            <a:extLst>
              <a:ext uri="{FF2B5EF4-FFF2-40B4-BE49-F238E27FC236}">
                <a16:creationId xmlns:a16="http://schemas.microsoft.com/office/drawing/2014/main" id="{49D468AE-DE3E-6CC1-00ED-9F1B8BF040E3}"/>
              </a:ext>
            </a:extLst>
          </p:cNvPr>
          <p:cNvSpPr>
            <a:spLocks noGrp="1"/>
          </p:cNvSpPr>
          <p:nvPr>
            <p:ph type="body" sz="quarter" idx="13"/>
          </p:nvPr>
        </p:nvSpPr>
        <p:spPr/>
        <p:txBody>
          <a:bodyPr/>
          <a:lstStyle/>
          <a:p>
            <a:r>
              <a:rPr lang="en-US" sz="1800" dirty="0"/>
              <a:t>100+ New Veteran Homeowners annually</a:t>
            </a:r>
          </a:p>
          <a:p>
            <a:r>
              <a:rPr lang="en-US" sz="1800" dirty="0"/>
              <a:t>5+ Veteran large-scale neighborhoods annually</a:t>
            </a:r>
          </a:p>
          <a:p>
            <a:r>
              <a:rPr lang="en-US" sz="1800" dirty="0"/>
              <a:t>2+ Formerly Homeless Veterans affordable homeownership converting their rental HUD-VASH Voucher to Housing Choice Voucher</a:t>
            </a:r>
          </a:p>
          <a:p>
            <a:endParaRPr lang="en-US" sz="1800" dirty="0"/>
          </a:p>
        </p:txBody>
      </p:sp>
      <p:pic>
        <p:nvPicPr>
          <p:cNvPr id="8" name="Picture Placeholder 7">
            <a:extLst>
              <a:ext uri="{FF2B5EF4-FFF2-40B4-BE49-F238E27FC236}">
                <a16:creationId xmlns:a16="http://schemas.microsoft.com/office/drawing/2014/main" id="{A5B53EA6-660A-232D-8C0A-DF824016E0C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829" r="2829"/>
          <a:stretch/>
        </p:blipFill>
        <p:spPr>
          <a:prstGeom prst="rect">
            <a:avLst/>
          </a:prstGeom>
        </p:spPr>
      </p:pic>
      <p:pic>
        <p:nvPicPr>
          <p:cNvPr id="5" name="Picture 4">
            <a:extLst>
              <a:ext uri="{FF2B5EF4-FFF2-40B4-BE49-F238E27FC236}">
                <a16:creationId xmlns:a16="http://schemas.microsoft.com/office/drawing/2014/main" id="{883A3FD2-A4DC-BDF5-9129-ABCFFCA38117}"/>
              </a:ext>
            </a:extLst>
          </p:cNvPr>
          <p:cNvPicPr>
            <a:picLocks noChangeAspect="1"/>
          </p:cNvPicPr>
          <p:nvPr/>
        </p:nvPicPr>
        <p:blipFill>
          <a:blip r:embed="rId4"/>
          <a:stretch>
            <a:fillRect/>
          </a:stretch>
        </p:blipFill>
        <p:spPr>
          <a:xfrm>
            <a:off x="0" y="6134100"/>
            <a:ext cx="12192000" cy="723900"/>
          </a:xfrm>
          <a:prstGeom prst="rect">
            <a:avLst/>
          </a:prstGeom>
        </p:spPr>
      </p:pic>
    </p:spTree>
    <p:extLst>
      <p:ext uri="{BB962C8B-B14F-4D97-AF65-F5344CB8AC3E}">
        <p14:creationId xmlns:p14="http://schemas.microsoft.com/office/powerpoint/2010/main" val="2413961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ey Housing Preservation Needs &#10;O &#10;Safety — Stabilize housing units that have active or &#10;impending sub-standard systems operations &#10;Address active or impending environmental &#10;hazards through key interventions that improve &#10;health outcomes for occupants &#10;Community — Improve street-facing home &#10;improvements, non-profit facilities, and public &#10;spaces that support the revitalization of communities &#10;— Address home systems performance &#10;Performance &#10;and resilience under normal and extreme conditions &#10;Stability &#10;co &#10;for H We build strength, stability and self-reliance thrc1Jgh ">
            <a:extLst>
              <a:ext uri="{FF2B5EF4-FFF2-40B4-BE49-F238E27FC236}">
                <a16:creationId xmlns:a16="http://schemas.microsoft.com/office/drawing/2014/main" id="{A97F781B-21BF-ACFE-C42F-B36007EC40BF}"/>
              </a:ext>
            </a:extLst>
          </p:cNvPr>
          <p:cNvPicPr>
            <a:picLocks noChangeAspect="1"/>
          </p:cNvPicPr>
          <p:nvPr/>
        </p:nvPicPr>
        <p:blipFill rotWithShape="1">
          <a:blip r:embed="rId3">
            <a:extLst>
              <a:ext uri="{28A0092B-C50C-407E-A947-70E740481C1C}">
                <a14:useLocalDpi xmlns:a14="http://schemas.microsoft.com/office/drawing/2010/main" val="0"/>
              </a:ext>
            </a:extLst>
          </a:blip>
          <a:srcRect l="68888" t="31918" r="6176" b="25945"/>
          <a:stretch/>
        </p:blipFill>
        <p:spPr bwMode="auto">
          <a:xfrm>
            <a:off x="2021592" y="3561769"/>
            <a:ext cx="2632184" cy="2477549"/>
          </a:xfrm>
          <a:prstGeom prst="rect">
            <a:avLst/>
          </a:prstGeom>
          <a:noFill/>
          <a:ln>
            <a:noFill/>
          </a:ln>
          <a:extLst>
            <a:ext uri="{53640926-AAD7-44D8-BBD7-CCE9431645EC}">
              <a14:shadowObscured xmlns:a14="http://schemas.microsoft.com/office/drawing/2010/main"/>
            </a:ext>
          </a:extLst>
        </p:spPr>
      </p:pic>
      <p:graphicFrame>
        <p:nvGraphicFramePr>
          <p:cNvPr id="7" name="Content Placeholder 11">
            <a:extLst>
              <a:ext uri="{FF2B5EF4-FFF2-40B4-BE49-F238E27FC236}">
                <a16:creationId xmlns:a16="http://schemas.microsoft.com/office/drawing/2014/main" id="{76204688-E09E-8C04-5265-3378F1BB7EC4}"/>
              </a:ext>
            </a:extLst>
          </p:cNvPr>
          <p:cNvGraphicFramePr>
            <a:graphicFrameLocks/>
          </p:cNvGraphicFramePr>
          <p:nvPr/>
        </p:nvGraphicFramePr>
        <p:xfrm>
          <a:off x="816051" y="2750635"/>
          <a:ext cx="5049490" cy="321898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1">
            <a:extLst>
              <a:ext uri="{FF2B5EF4-FFF2-40B4-BE49-F238E27FC236}">
                <a16:creationId xmlns:a16="http://schemas.microsoft.com/office/drawing/2014/main" id="{F08DD321-E26B-8F6D-D797-889742AA3F97}"/>
              </a:ext>
            </a:extLst>
          </p:cNvPr>
          <p:cNvSpPr>
            <a:spLocks noGrp="1"/>
          </p:cNvSpPr>
          <p:nvPr>
            <p:ph type="body" sz="quarter" idx="10"/>
          </p:nvPr>
        </p:nvSpPr>
        <p:spPr/>
        <p:txBody>
          <a:bodyPr/>
          <a:lstStyle/>
          <a:p>
            <a:r>
              <a:rPr lang="en-US" dirty="0">
                <a:latin typeface="Helvetica" pitchFamily="2" charset="0"/>
              </a:rPr>
              <a:t>Home Preservation</a:t>
            </a:r>
          </a:p>
        </p:txBody>
      </p:sp>
      <p:sp>
        <p:nvSpPr>
          <p:cNvPr id="4" name="Text Placeholder 3">
            <a:extLst>
              <a:ext uri="{FF2B5EF4-FFF2-40B4-BE49-F238E27FC236}">
                <a16:creationId xmlns:a16="http://schemas.microsoft.com/office/drawing/2014/main" id="{A340B835-0175-5433-B99A-5ECB3C9B445A}"/>
              </a:ext>
            </a:extLst>
          </p:cNvPr>
          <p:cNvSpPr>
            <a:spLocks noGrp="1"/>
          </p:cNvSpPr>
          <p:nvPr>
            <p:ph type="body" sz="quarter" idx="13"/>
          </p:nvPr>
        </p:nvSpPr>
        <p:spPr/>
        <p:txBody>
          <a:bodyPr/>
          <a:lstStyle/>
          <a:p>
            <a:r>
              <a:rPr lang="en-US" sz="2400" dirty="0">
                <a:latin typeface="Helvetica" pitchFamily="2" charset="0"/>
              </a:rPr>
              <a:t>2000+ : Repairs, modifications, and accessibility interventions annually</a:t>
            </a:r>
          </a:p>
          <a:p>
            <a:endParaRPr lang="en-US" dirty="0">
              <a:latin typeface="Helvetica" pitchFamily="2" charset="0"/>
            </a:endParaRPr>
          </a:p>
        </p:txBody>
      </p:sp>
      <p:pic>
        <p:nvPicPr>
          <p:cNvPr id="6" name="Picture Placeholder 5">
            <a:extLst>
              <a:ext uri="{FF2B5EF4-FFF2-40B4-BE49-F238E27FC236}">
                <a16:creationId xmlns:a16="http://schemas.microsoft.com/office/drawing/2014/main" id="{79589536-EFAA-186B-EA01-19E81AC39552}"/>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9939" r="9939"/>
          <a:stretch/>
        </p:blipFill>
        <p:spPr>
          <a:xfrm>
            <a:off x="6858000" y="647700"/>
            <a:ext cx="4998720" cy="5562600"/>
          </a:xfrm>
          <a:prstGeom prst="rect">
            <a:avLst/>
          </a:prstGeom>
        </p:spPr>
      </p:pic>
      <p:pic>
        <p:nvPicPr>
          <p:cNvPr id="5" name="Picture 4">
            <a:extLst>
              <a:ext uri="{FF2B5EF4-FFF2-40B4-BE49-F238E27FC236}">
                <a16:creationId xmlns:a16="http://schemas.microsoft.com/office/drawing/2014/main" id="{D8EABFE8-2CE6-FA89-5DE9-E0AB0CA45E07}"/>
              </a:ext>
            </a:extLst>
          </p:cNvPr>
          <p:cNvPicPr>
            <a:picLocks noChangeAspect="1"/>
          </p:cNvPicPr>
          <p:nvPr/>
        </p:nvPicPr>
        <p:blipFill>
          <a:blip r:embed="rId6"/>
          <a:stretch>
            <a:fillRect/>
          </a:stretch>
        </p:blipFill>
        <p:spPr>
          <a:xfrm>
            <a:off x="-1" y="6122537"/>
            <a:ext cx="12288033" cy="735463"/>
          </a:xfrm>
          <a:prstGeom prst="rect">
            <a:avLst/>
          </a:prstGeom>
        </p:spPr>
      </p:pic>
    </p:spTree>
    <p:extLst>
      <p:ext uri="{BB962C8B-B14F-4D97-AF65-F5344CB8AC3E}">
        <p14:creationId xmlns:p14="http://schemas.microsoft.com/office/powerpoint/2010/main" val="369166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CEC17-2C60-257E-8FF9-F18ED1FE5920}"/>
              </a:ext>
            </a:extLst>
          </p:cNvPr>
          <p:cNvSpPr>
            <a:spLocks noGrp="1"/>
          </p:cNvSpPr>
          <p:nvPr>
            <p:ph type="body" sz="quarter" idx="10"/>
          </p:nvPr>
        </p:nvSpPr>
        <p:spPr/>
        <p:txBody>
          <a:bodyPr/>
          <a:lstStyle/>
          <a:p>
            <a:r>
              <a:rPr lang="en-US" dirty="0"/>
              <a:t>Community Connection</a:t>
            </a:r>
          </a:p>
        </p:txBody>
      </p:sp>
      <p:sp>
        <p:nvSpPr>
          <p:cNvPr id="4" name="Text Placeholder 3">
            <a:extLst>
              <a:ext uri="{FF2B5EF4-FFF2-40B4-BE49-F238E27FC236}">
                <a16:creationId xmlns:a16="http://schemas.microsoft.com/office/drawing/2014/main" id="{49D468AE-DE3E-6CC1-00ED-9F1B8BF040E3}"/>
              </a:ext>
            </a:extLst>
          </p:cNvPr>
          <p:cNvSpPr>
            <a:spLocks noGrp="1"/>
          </p:cNvSpPr>
          <p:nvPr>
            <p:ph type="body" sz="quarter" idx="13"/>
          </p:nvPr>
        </p:nvSpPr>
        <p:spPr/>
        <p:txBody>
          <a:bodyPr/>
          <a:lstStyle/>
          <a:p>
            <a:r>
              <a:rPr lang="en-US" sz="1800" dirty="0"/>
              <a:t>350+ Habitat affiliates that take part in Habitat’s Veterans initiative partnering with Veteran support organizations to meet Veterans needs.</a:t>
            </a:r>
          </a:p>
          <a:p>
            <a:r>
              <a:rPr lang="en-US" sz="1800" dirty="0"/>
              <a:t>181 Veterans Build Volunteer Events: Scheduled between Patriots Day 9/11 and Veterans Day 11/11</a:t>
            </a:r>
          </a:p>
          <a:p>
            <a:endParaRPr lang="en-US" sz="1800" dirty="0"/>
          </a:p>
          <a:p>
            <a:endParaRPr lang="en-US" sz="1800" dirty="0"/>
          </a:p>
        </p:txBody>
      </p:sp>
      <p:pic>
        <p:nvPicPr>
          <p:cNvPr id="8" name="Picture Placeholder 7">
            <a:extLst>
              <a:ext uri="{FF2B5EF4-FFF2-40B4-BE49-F238E27FC236}">
                <a16:creationId xmlns:a16="http://schemas.microsoft.com/office/drawing/2014/main" id="{A5B53EA6-660A-232D-8C0A-DF824016E0C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444" r="4444"/>
          <a:stretch/>
        </p:blipFill>
        <p:spPr>
          <a:xfrm>
            <a:off x="571500" y="647700"/>
            <a:ext cx="4998720" cy="5486400"/>
          </a:xfrm>
          <a:prstGeom prst="rect">
            <a:avLst/>
          </a:prstGeom>
        </p:spPr>
      </p:pic>
      <p:pic>
        <p:nvPicPr>
          <p:cNvPr id="5" name="Picture 4">
            <a:extLst>
              <a:ext uri="{FF2B5EF4-FFF2-40B4-BE49-F238E27FC236}">
                <a16:creationId xmlns:a16="http://schemas.microsoft.com/office/drawing/2014/main" id="{C6F65905-DE7B-1580-8343-7D9BDC1910C9}"/>
              </a:ext>
            </a:extLst>
          </p:cNvPr>
          <p:cNvPicPr>
            <a:picLocks noChangeAspect="1"/>
          </p:cNvPicPr>
          <p:nvPr/>
        </p:nvPicPr>
        <p:blipFill>
          <a:blip r:embed="rId4"/>
          <a:stretch>
            <a:fillRect/>
          </a:stretch>
        </p:blipFill>
        <p:spPr>
          <a:xfrm>
            <a:off x="-1" y="6134100"/>
            <a:ext cx="12192001" cy="723900"/>
          </a:xfrm>
          <a:prstGeom prst="rect">
            <a:avLst/>
          </a:prstGeom>
        </p:spPr>
      </p:pic>
    </p:spTree>
    <p:extLst>
      <p:ext uri="{BB962C8B-B14F-4D97-AF65-F5344CB8AC3E}">
        <p14:creationId xmlns:p14="http://schemas.microsoft.com/office/powerpoint/2010/main" val="2783686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60FF-6552-145D-24CD-DC51D00938F6}"/>
              </a:ext>
            </a:extLst>
          </p:cNvPr>
          <p:cNvSpPr>
            <a:spLocks noGrp="1"/>
          </p:cNvSpPr>
          <p:nvPr>
            <p:ph type="title"/>
          </p:nvPr>
        </p:nvSpPr>
        <p:spPr/>
        <p:txBody>
          <a:bodyPr/>
          <a:lstStyle/>
          <a:p>
            <a:r>
              <a:rPr lang="en-US" sz="7200" b="1" dirty="0">
                <a:solidFill>
                  <a:schemeClr val="tx2"/>
                </a:solidFill>
              </a:rPr>
              <a:t>Video</a:t>
            </a:r>
          </a:p>
        </p:txBody>
      </p:sp>
      <p:pic>
        <p:nvPicPr>
          <p:cNvPr id="3" name="Picture 17">
            <a:extLst>
              <a:ext uri="{FF2B5EF4-FFF2-40B4-BE49-F238E27FC236}">
                <a16:creationId xmlns:a16="http://schemas.microsoft.com/office/drawing/2014/main" id="{38C5EA06-909C-B649-31BB-8D4EB2A9D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286629AA-D3CD-F147-F78C-1CE72F271AD0}"/>
              </a:ext>
            </a:extLst>
          </p:cNvPr>
          <p:cNvCxnSpPr>
            <a:cxnSpLocks/>
          </p:cNvCxnSpPr>
          <p:nvPr/>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19">
            <a:extLst>
              <a:ext uri="{FF2B5EF4-FFF2-40B4-BE49-F238E27FC236}">
                <a16:creationId xmlns:a16="http://schemas.microsoft.com/office/drawing/2014/main" id="{017C17BB-03ED-9D94-03BD-6BE70736E45F}"/>
              </a:ext>
            </a:extLst>
          </p:cNvPr>
          <p:cNvSpPr txBox="1">
            <a:spLocks noChangeArrowheads="1"/>
          </p:cNvSpPr>
          <p:nvPr/>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6" name="Group 27">
            <a:extLst>
              <a:ext uri="{FF2B5EF4-FFF2-40B4-BE49-F238E27FC236}">
                <a16:creationId xmlns:a16="http://schemas.microsoft.com/office/drawing/2014/main" id="{451AB86A-2199-44FF-C7FF-BCEF6439289A}"/>
              </a:ext>
            </a:extLst>
          </p:cNvPr>
          <p:cNvGrpSpPr>
            <a:grpSpLocks/>
          </p:cNvGrpSpPr>
          <p:nvPr/>
        </p:nvGrpSpPr>
        <p:grpSpPr bwMode="auto">
          <a:xfrm>
            <a:off x="-7144" y="6238082"/>
            <a:ext cx="10994746" cy="627062"/>
            <a:chOff x="0" y="6701654"/>
            <a:chExt cx="12192001" cy="156345"/>
          </a:xfrm>
          <a:solidFill>
            <a:schemeClr val="bg2"/>
          </a:solidFill>
        </p:grpSpPr>
        <p:sp>
          <p:nvSpPr>
            <p:cNvPr id="7" name="Rectangle 6">
              <a:extLst>
                <a:ext uri="{FF2B5EF4-FFF2-40B4-BE49-F238E27FC236}">
                  <a16:creationId xmlns:a16="http://schemas.microsoft.com/office/drawing/2014/main" id="{E9077B4C-E8C5-0754-0844-69EA4034E9EC}"/>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4562482-3EFF-4618-0706-D5881177B38E}"/>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8BA10-7717-FF47-DD5A-AC7976899CEE}"/>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82DB22-B18D-6F7C-EF60-16554C8D0A09}"/>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35655C09-57C5-962A-BB38-1561E440D26E}"/>
              </a:ext>
            </a:extLst>
          </p:cNvPr>
          <p:cNvSpPr/>
          <p:nvPr/>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2" name="Picture 17">
            <a:extLst>
              <a:ext uri="{FF2B5EF4-FFF2-40B4-BE49-F238E27FC236}">
                <a16:creationId xmlns:a16="http://schemas.microsoft.com/office/drawing/2014/main" id="{CC6A3A72-68D2-BE3B-18C9-949988185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996CB77C-B02F-5AEF-8668-018DD1434130}"/>
              </a:ext>
            </a:extLst>
          </p:cNvPr>
          <p:cNvCxnSpPr>
            <a:cxnSpLocks/>
          </p:cNvCxnSpPr>
          <p:nvPr/>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9">
            <a:extLst>
              <a:ext uri="{FF2B5EF4-FFF2-40B4-BE49-F238E27FC236}">
                <a16:creationId xmlns:a16="http://schemas.microsoft.com/office/drawing/2014/main" id="{AE6CBC47-FF1D-BFB7-887D-2B07FC6FF376}"/>
              </a:ext>
            </a:extLst>
          </p:cNvPr>
          <p:cNvSpPr txBox="1">
            <a:spLocks noChangeArrowheads="1"/>
          </p:cNvSpPr>
          <p:nvPr/>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5" name="Rectangle 14">
            <a:extLst>
              <a:ext uri="{FF2B5EF4-FFF2-40B4-BE49-F238E27FC236}">
                <a16:creationId xmlns:a16="http://schemas.microsoft.com/office/drawing/2014/main" id="{A3DDB734-D9EB-3E3C-2AAB-AB13872BE538}"/>
              </a:ext>
            </a:extLst>
          </p:cNvPr>
          <p:cNvSpPr/>
          <p:nvPr/>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E570E49-F5AC-C2BE-0EC7-1A1778BC3D13}"/>
              </a:ext>
            </a:extLst>
          </p:cNvPr>
          <p:cNvPicPr>
            <a:picLocks noChangeAspect="1"/>
          </p:cNvPicPr>
          <p:nvPr/>
        </p:nvPicPr>
        <p:blipFill>
          <a:blip r:embed="rId4"/>
          <a:stretch>
            <a:fillRect/>
          </a:stretch>
        </p:blipFill>
        <p:spPr>
          <a:xfrm>
            <a:off x="-7145" y="6164946"/>
            <a:ext cx="12199145" cy="700198"/>
          </a:xfrm>
          <a:prstGeom prst="rect">
            <a:avLst/>
          </a:prstGeom>
        </p:spPr>
      </p:pic>
    </p:spTree>
    <p:extLst>
      <p:ext uri="{BB962C8B-B14F-4D97-AF65-F5344CB8AC3E}">
        <p14:creationId xmlns:p14="http://schemas.microsoft.com/office/powerpoint/2010/main" val="341169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Habitat for Humanity: Operation Shingle Storm">
            <a:hlinkClick r:id="" action="ppaction://media"/>
            <a:extLst>
              <a:ext uri="{FF2B5EF4-FFF2-40B4-BE49-F238E27FC236}">
                <a16:creationId xmlns:a16="http://schemas.microsoft.com/office/drawing/2014/main" id="{21D19C73-F4DF-C42C-55BD-7A3739329C2D}"/>
              </a:ext>
            </a:extLst>
          </p:cNvPr>
          <p:cNvPicPr>
            <a:picLocks noRot="1" noChangeAspect="1"/>
          </p:cNvPicPr>
          <p:nvPr>
            <a:videoFile r:link="rId1"/>
          </p:nvPr>
        </p:nvPicPr>
        <p:blipFill>
          <a:blip r:embed="rId4"/>
          <a:stretch>
            <a:fillRect/>
          </a:stretch>
        </p:blipFill>
        <p:spPr>
          <a:xfrm>
            <a:off x="25209" y="-1994"/>
            <a:ext cx="12141582" cy="6859994"/>
          </a:xfrm>
          <a:prstGeom prst="rect">
            <a:avLst/>
          </a:prstGeom>
        </p:spPr>
      </p:pic>
    </p:spTree>
    <p:extLst>
      <p:ext uri="{BB962C8B-B14F-4D97-AF65-F5344CB8AC3E}">
        <p14:creationId xmlns:p14="http://schemas.microsoft.com/office/powerpoint/2010/main" val="211439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10F62-7A53-2E7D-E2EB-B59B1079853E}"/>
              </a:ext>
            </a:extLst>
          </p:cNvPr>
          <p:cNvPicPr>
            <a:picLocks noChangeAspect="1"/>
          </p:cNvPicPr>
          <p:nvPr/>
        </p:nvPicPr>
        <p:blipFill>
          <a:blip r:embed="rId3"/>
          <a:stretch>
            <a:fillRect/>
          </a:stretch>
        </p:blipFill>
        <p:spPr>
          <a:xfrm>
            <a:off x="0" y="6063644"/>
            <a:ext cx="12192000" cy="794356"/>
          </a:xfrm>
          <a:prstGeom prst="rect">
            <a:avLst/>
          </a:prstGeom>
        </p:spPr>
      </p:pic>
      <p:pic>
        <p:nvPicPr>
          <p:cNvPr id="8" name="Picture 7">
            <a:extLst>
              <a:ext uri="{FF2B5EF4-FFF2-40B4-BE49-F238E27FC236}">
                <a16:creationId xmlns:a16="http://schemas.microsoft.com/office/drawing/2014/main" id="{DA22353A-42D9-0989-E710-E60A7D4CD4C8}"/>
              </a:ext>
            </a:extLst>
          </p:cNvPr>
          <p:cNvPicPr>
            <a:picLocks noChangeAspect="1"/>
          </p:cNvPicPr>
          <p:nvPr/>
        </p:nvPicPr>
        <p:blipFill>
          <a:blip r:embed="rId4"/>
          <a:stretch>
            <a:fillRect/>
          </a:stretch>
        </p:blipFill>
        <p:spPr>
          <a:xfrm>
            <a:off x="3238500" y="1631950"/>
            <a:ext cx="5715000" cy="3594100"/>
          </a:xfrm>
          <a:prstGeom prst="rect">
            <a:avLst/>
          </a:prstGeom>
        </p:spPr>
      </p:pic>
    </p:spTree>
    <p:extLst>
      <p:ext uri="{BB962C8B-B14F-4D97-AF65-F5344CB8AC3E}">
        <p14:creationId xmlns:p14="http://schemas.microsoft.com/office/powerpoint/2010/main" val="144054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prstGeom prst="rect">
            <a:avLst/>
          </a:prstGeom>
          <a:noFill/>
        </p:spPr>
        <p:txBody>
          <a:bodyPr vert="horz" lIns="91440" tIns="45720" rIns="91440" bIns="45720" rtlCol="0" anchor="t">
            <a:noAutofit/>
          </a:bodyPr>
          <a:lstStyle/>
          <a:p>
            <a:pPr marL="0" indent="0" fontAlgn="base">
              <a:spcAft>
                <a:spcPct val="0"/>
              </a:spcAft>
              <a:buNone/>
              <a:defRPr/>
            </a:pPr>
            <a:r>
              <a:rPr lang="en-US" kern="0" dirty="0">
                <a:latin typeface="Helvetica" pitchFamily="2" charset="0"/>
                <a:cs typeface="Calibri" panose="020F0502020204030204" pitchFamily="34" charset="0"/>
              </a:rPr>
              <a:t>HUD Pilot: </a:t>
            </a:r>
          </a:p>
          <a:p>
            <a:pPr marL="0" indent="0" fontAlgn="base">
              <a:spcAft>
                <a:spcPct val="0"/>
              </a:spcAft>
              <a:buNone/>
              <a:defRPr/>
            </a:pPr>
            <a:r>
              <a:rPr lang="en-US" sz="3200" kern="0" dirty="0">
                <a:latin typeface="Helvetica" pitchFamily="2" charset="0"/>
                <a:cs typeface="Calibri" panose="020F0502020204030204" pitchFamily="34" charset="0"/>
              </a:rPr>
              <a:t>Veterans Housing Rehabilitation and Modification (VHRM)</a:t>
            </a:r>
            <a:endParaRPr lang="en-US" sz="3200" kern="0" dirty="0">
              <a:latin typeface="Helvetica" pitchFamily="2" charset="0"/>
              <a:cs typeface="Calibri"/>
            </a:endParaRPr>
          </a:p>
        </p:txBody>
      </p:sp>
      <p:sp>
        <p:nvSpPr>
          <p:cNvPr id="7" name="Text Placeholder 6">
            <a:extLst>
              <a:ext uri="{FF2B5EF4-FFF2-40B4-BE49-F238E27FC236}">
                <a16:creationId xmlns:a16="http://schemas.microsoft.com/office/drawing/2014/main" id="{FB5C53FF-0E89-F3CD-14D8-A7E66B1B79FA}"/>
              </a:ext>
            </a:extLst>
          </p:cNvPr>
          <p:cNvSpPr>
            <a:spLocks noGrp="1"/>
          </p:cNvSpPr>
          <p:nvPr>
            <p:ph type="body" sz="quarter" idx="13"/>
          </p:nvPr>
        </p:nvSpPr>
        <p:spPr/>
        <p:txBody>
          <a:bodyPr/>
          <a:lstStyle/>
          <a:p>
            <a:r>
              <a:rPr lang="en-US" sz="2000" dirty="0">
                <a:latin typeface="Helvetica" pitchFamily="2" charset="0"/>
              </a:rPr>
              <a:t>A congressional appropriation within HUD’s budget</a:t>
            </a:r>
          </a:p>
          <a:p>
            <a:r>
              <a:rPr lang="en-US" sz="2000" dirty="0">
                <a:latin typeface="Helvetica" pitchFamily="2" charset="0"/>
              </a:rPr>
              <a:t>Award must be spent to rehabilitate and/or modify the primary residence for a Veteran </a:t>
            </a:r>
          </a:p>
          <a:p>
            <a:r>
              <a:rPr lang="en-US" sz="2000" dirty="0">
                <a:latin typeface="Helvetica" pitchFamily="2" charset="0"/>
              </a:rPr>
              <a:t>Eligibility Criteria </a:t>
            </a:r>
          </a:p>
          <a:p>
            <a:pPr lvl="1"/>
            <a:r>
              <a:rPr lang="en-US" sz="2000" dirty="0">
                <a:latin typeface="Helvetica" pitchFamily="2" charset="0"/>
              </a:rPr>
              <a:t>Low income</a:t>
            </a:r>
          </a:p>
          <a:p>
            <a:pPr lvl="2"/>
            <a:r>
              <a:rPr lang="en-US" sz="1600" dirty="0">
                <a:latin typeface="Helvetica" pitchFamily="2" charset="0"/>
              </a:rPr>
              <a:t>HUD’s regional Area Median Income (AMI)</a:t>
            </a:r>
          </a:p>
          <a:p>
            <a:pPr lvl="1"/>
            <a:r>
              <a:rPr lang="en-US" sz="2000" dirty="0">
                <a:latin typeface="Helvetica" pitchFamily="2" charset="0"/>
              </a:rPr>
              <a:t>Living with a disability</a:t>
            </a:r>
          </a:p>
          <a:p>
            <a:pPr lvl="2"/>
            <a:r>
              <a:rPr lang="en-US" sz="1600" dirty="0">
                <a:latin typeface="Helvetica" pitchFamily="2" charset="0"/>
              </a:rPr>
              <a:t>Physical or Mental</a:t>
            </a:r>
          </a:p>
          <a:p>
            <a:pPr lvl="2"/>
            <a:r>
              <a:rPr lang="en-US" sz="1600" dirty="0">
                <a:latin typeface="Helvetica" pitchFamily="2" charset="0"/>
              </a:rPr>
              <a:t>Service Connected and Non-service Connected</a:t>
            </a:r>
          </a:p>
        </p:txBody>
      </p:sp>
      <p:sp>
        <p:nvSpPr>
          <p:cNvPr id="2" name="Text Placeholder 1">
            <a:extLst>
              <a:ext uri="{FF2B5EF4-FFF2-40B4-BE49-F238E27FC236}">
                <a16:creationId xmlns:a16="http://schemas.microsoft.com/office/drawing/2014/main" id="{64D30D2F-6217-C2E5-CF78-A76E4CFF8187}"/>
              </a:ext>
            </a:extLst>
          </p:cNvPr>
          <p:cNvSpPr>
            <a:spLocks noGrp="1"/>
          </p:cNvSpPr>
          <p:nvPr>
            <p:ph type="body" sz="quarter" idx="14"/>
          </p:nvPr>
        </p:nvSpPr>
        <p:spPr/>
        <p:txBody>
          <a:bodyPr/>
          <a:lstStyle/>
          <a:p>
            <a:r>
              <a:rPr lang="en-US" sz="2000" dirty="0">
                <a:latin typeface="Helvetica" pitchFamily="2" charset="0"/>
              </a:rPr>
              <a:t>Eligible expenses: </a:t>
            </a:r>
          </a:p>
          <a:p>
            <a:pPr lvl="1"/>
            <a:r>
              <a:rPr lang="en-US" sz="2000" dirty="0">
                <a:latin typeface="Helvetica" pitchFamily="2" charset="0"/>
              </a:rPr>
              <a:t>Physical Modifications (installing wheelchair ramps, widening exterior and interior doors, etc.)</a:t>
            </a:r>
          </a:p>
          <a:p>
            <a:pPr marL="457200" lvl="1" indent="0">
              <a:buNone/>
            </a:pPr>
            <a:endParaRPr lang="en-US" sz="2000" dirty="0">
              <a:latin typeface="Helvetica" pitchFamily="2" charset="0"/>
            </a:endParaRPr>
          </a:p>
          <a:p>
            <a:pPr lvl="1"/>
            <a:r>
              <a:rPr lang="en-US" sz="2000" dirty="0">
                <a:latin typeface="Helvetica" pitchFamily="2" charset="0"/>
              </a:rPr>
              <a:t>Physical Modifications (adding a bedroom or bathroom to allow caregiver to live with the Veteran)</a:t>
            </a:r>
          </a:p>
          <a:p>
            <a:pPr marL="457200" lvl="1" indent="0">
              <a:buNone/>
            </a:pPr>
            <a:endParaRPr lang="en-US" sz="2000" dirty="0">
              <a:latin typeface="Helvetica" pitchFamily="2" charset="0"/>
            </a:endParaRPr>
          </a:p>
          <a:p>
            <a:pPr lvl="1"/>
            <a:r>
              <a:rPr lang="en-US" sz="2000" dirty="0">
                <a:latin typeface="Helvetica" pitchFamily="2" charset="0"/>
              </a:rPr>
              <a:t>Installing energy efficient features or equipment</a:t>
            </a:r>
          </a:p>
          <a:p>
            <a:endParaRPr lang="en-US" dirty="0"/>
          </a:p>
        </p:txBody>
      </p:sp>
      <p:sp>
        <p:nvSpPr>
          <p:cNvPr id="5" name="Rectangle 4"/>
          <p:cNvSpPr/>
          <p:nvPr/>
        </p:nvSpPr>
        <p:spPr>
          <a:xfrm>
            <a:off x="-5231537" y="4868175"/>
            <a:ext cx="4572000" cy="646331"/>
          </a:xfrm>
          <a:prstGeom prst="rect">
            <a:avLst/>
          </a:prstGeom>
        </p:spPr>
        <p:txBody>
          <a:bodyPr>
            <a:spAutoFit/>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pitchFamily="2" charset="0"/>
                <a:ea typeface="+mn-ea"/>
                <a:cs typeface="+mn-cs"/>
              </a:rPr>
              <a:t> </a:t>
            </a:r>
            <a:endParaRPr kumimoji="0" lang="en-US" sz="1800" b="1" i="0" u="none" strike="noStrike" kern="0" cap="none" spc="0" normalizeH="0" baseline="0" noProof="0">
              <a:ln>
                <a:noFill/>
              </a:ln>
              <a:solidFill>
                <a:prstClr val="black"/>
              </a:solidFill>
              <a:effectLst/>
              <a:uLnTx/>
              <a:uFillTx/>
              <a:latin typeface="Helvetica" pitchFamily="2"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Arial"/>
              <a:buChar char="•"/>
              <a:tabLst/>
              <a:defRPr/>
            </a:pPr>
            <a:endParaRPr kumimoji="0" lang="en-US" sz="1800" b="0" i="0" u="none" strike="noStrike" kern="0" cap="none" spc="0" normalizeH="0" baseline="0" noProof="0">
              <a:ln>
                <a:noFill/>
              </a:ln>
              <a:solidFill>
                <a:prstClr val="black"/>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DA06B6FD-C5CB-123A-0D9C-7DB7B62B940C}"/>
              </a:ext>
            </a:extLst>
          </p:cNvPr>
          <p:cNvPicPr>
            <a:picLocks noChangeAspect="1"/>
          </p:cNvPicPr>
          <p:nvPr/>
        </p:nvPicPr>
        <p:blipFill>
          <a:blip r:embed="rId3"/>
          <a:stretch>
            <a:fillRect/>
          </a:stretch>
        </p:blipFill>
        <p:spPr>
          <a:xfrm>
            <a:off x="0" y="6098417"/>
            <a:ext cx="12192000" cy="759583"/>
          </a:xfrm>
          <a:prstGeom prst="rect">
            <a:avLst/>
          </a:prstGeom>
        </p:spPr>
      </p:pic>
    </p:spTree>
    <p:extLst>
      <p:ext uri="{BB962C8B-B14F-4D97-AF65-F5344CB8AC3E}">
        <p14:creationId xmlns:p14="http://schemas.microsoft.com/office/powerpoint/2010/main" val="4118057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03E4D6-18D8-45D9-5452-C8736D47EFC3}"/>
              </a:ext>
            </a:extLst>
          </p:cNvPr>
          <p:cNvSpPr>
            <a:spLocks noGrp="1"/>
          </p:cNvSpPr>
          <p:nvPr>
            <p:ph type="body" sz="quarter" idx="10"/>
          </p:nvPr>
        </p:nvSpPr>
        <p:spPr/>
        <p:txBody>
          <a:bodyPr lIns="91440" tIns="45720" rIns="91440" bIns="45720" anchor="t">
            <a:normAutofit/>
          </a:bodyPr>
          <a:lstStyle/>
          <a:p>
            <a:r>
              <a:rPr lang="en-US" sz="4000" dirty="0">
                <a:solidFill>
                  <a:schemeClr val="tx2"/>
                </a:solidFill>
                <a:latin typeface="Helvetica" pitchFamily="2" charset="0"/>
              </a:rPr>
              <a:t>Take the next step</a:t>
            </a:r>
            <a:endParaRPr lang="en-US" dirty="0"/>
          </a:p>
        </p:txBody>
      </p:sp>
      <p:pic>
        <p:nvPicPr>
          <p:cNvPr id="21" name="Picture Placeholder 20">
            <a:extLst>
              <a:ext uri="{FF2B5EF4-FFF2-40B4-BE49-F238E27FC236}">
                <a16:creationId xmlns:a16="http://schemas.microsoft.com/office/drawing/2014/main" id="{6BD9DE22-8A2C-4E8A-ED2F-AB97C2533EB0}"/>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9315" r="35753"/>
          <a:stretch/>
        </p:blipFill>
        <p:spPr>
          <a:xfrm>
            <a:off x="6858000" y="647700"/>
            <a:ext cx="4998720" cy="5562600"/>
          </a:xfrm>
          <a:prstGeom prst="rect">
            <a:avLst/>
          </a:prstGeom>
        </p:spPr>
      </p:pic>
      <p:sp>
        <p:nvSpPr>
          <p:cNvPr id="3" name="Text Placeholder 2">
            <a:extLst>
              <a:ext uri="{FF2B5EF4-FFF2-40B4-BE49-F238E27FC236}">
                <a16:creationId xmlns:a16="http://schemas.microsoft.com/office/drawing/2014/main" id="{7570D027-F277-FDC1-7029-9B65DEEE922C}"/>
              </a:ext>
            </a:extLst>
          </p:cNvPr>
          <p:cNvSpPr>
            <a:spLocks noGrp="1"/>
          </p:cNvSpPr>
          <p:nvPr>
            <p:ph type="body" sz="quarter" idx="13"/>
          </p:nvPr>
        </p:nvSpPr>
        <p:spPr/>
        <p:txBody>
          <a:bodyPr/>
          <a:lstStyle/>
          <a:p>
            <a:pPr marL="0" indent="0">
              <a:buNone/>
            </a:pPr>
            <a:r>
              <a:rPr lang="en-US" dirty="0"/>
              <a:t>Find your local Habitat for Humanity</a:t>
            </a:r>
          </a:p>
          <a:p>
            <a:r>
              <a:rPr lang="en-US" dirty="0"/>
              <a:t>Call 1-800-HABITAT option 2</a:t>
            </a:r>
          </a:p>
          <a:p>
            <a:pPr lvl="2"/>
            <a:r>
              <a:rPr lang="en-US" dirty="0"/>
              <a:t>1-800-422-4828 option 2</a:t>
            </a:r>
          </a:p>
          <a:p>
            <a:r>
              <a:rPr lang="en-US" dirty="0"/>
              <a:t>Housing Assistance</a:t>
            </a:r>
          </a:p>
          <a:p>
            <a:pPr lvl="1"/>
            <a:r>
              <a:rPr lang="en-US" dirty="0">
                <a:hlinkClick r:id="rId4"/>
              </a:rPr>
              <a:t>https://www.habitat.org/contact/form</a:t>
            </a:r>
            <a:r>
              <a:rPr lang="en-US" dirty="0"/>
              <a:t>	</a:t>
            </a:r>
          </a:p>
          <a:p>
            <a:r>
              <a:rPr lang="en-US" dirty="0"/>
              <a:t>Volunteer</a:t>
            </a:r>
          </a:p>
          <a:p>
            <a:pPr lvl="1"/>
            <a:r>
              <a:rPr lang="en-US" dirty="0">
                <a:hlinkClick r:id="rId5"/>
              </a:rPr>
              <a:t>https://www.habitat.org/volunteer/near-you/find-your-local-habitat</a:t>
            </a:r>
            <a:endParaRPr lang="en-US" dirty="0"/>
          </a:p>
          <a:p>
            <a:pPr lvl="1"/>
            <a:endParaRPr lang="en-US" dirty="0"/>
          </a:p>
          <a:p>
            <a:pPr lvl="1"/>
            <a:endParaRPr lang="en-US" dirty="0"/>
          </a:p>
          <a:p>
            <a:pPr lvl="1"/>
            <a:endParaRPr lang="en-US" dirty="0"/>
          </a:p>
          <a:p>
            <a:pPr lvl="2"/>
            <a:endParaRPr lang="en-US" dirty="0"/>
          </a:p>
          <a:p>
            <a:pPr lvl="2"/>
            <a:endParaRPr lang="en-US" dirty="0"/>
          </a:p>
        </p:txBody>
      </p:sp>
      <p:sp>
        <p:nvSpPr>
          <p:cNvPr id="5" name="Rectangle 4"/>
          <p:cNvSpPr/>
          <p:nvPr/>
        </p:nvSpPr>
        <p:spPr>
          <a:xfrm>
            <a:off x="-5231537" y="4868175"/>
            <a:ext cx="4572000" cy="646331"/>
          </a:xfrm>
          <a:prstGeom prst="rect">
            <a:avLst/>
          </a:prstGeom>
        </p:spPr>
        <p:txBody>
          <a:bodyPr>
            <a:spAutoFit/>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pitchFamily="2" charset="0"/>
                <a:ea typeface="+mn-ea"/>
                <a:cs typeface="+mn-cs"/>
              </a:rPr>
              <a:t> </a:t>
            </a:r>
            <a:endParaRPr kumimoji="0" lang="en-US" sz="1800" b="1" i="0" u="none" strike="noStrike" kern="0" cap="none" spc="0" normalizeH="0" baseline="0" noProof="0">
              <a:ln>
                <a:noFill/>
              </a:ln>
              <a:solidFill>
                <a:prstClr val="black"/>
              </a:solidFill>
              <a:effectLst/>
              <a:uLnTx/>
              <a:uFillTx/>
              <a:latin typeface="Helvetica" pitchFamily="2" charset="0"/>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Arial"/>
              <a:buChar char="•"/>
              <a:tabLst/>
              <a:defRPr/>
            </a:pPr>
            <a:endParaRPr kumimoji="0" lang="en-US" sz="1800" b="0" i="0" u="none" strike="noStrike" kern="0" cap="none" spc="0" normalizeH="0" baseline="0" noProof="0">
              <a:ln>
                <a:noFill/>
              </a:ln>
              <a:solidFill>
                <a:prstClr val="black"/>
              </a:solidFill>
              <a:effectLst/>
              <a:uLnTx/>
              <a:uFillTx/>
              <a:latin typeface="Helvetica" pitchFamily="2" charset="0"/>
              <a:ea typeface="+mn-ea"/>
              <a:cs typeface="+mn-cs"/>
            </a:endParaRPr>
          </a:p>
        </p:txBody>
      </p:sp>
      <p:pic>
        <p:nvPicPr>
          <p:cNvPr id="6" name="Picture 17">
            <a:extLst>
              <a:ext uri="{FF2B5EF4-FFF2-40B4-BE49-F238E27FC236}">
                <a16:creationId xmlns:a16="http://schemas.microsoft.com/office/drawing/2014/main" id="{C3CB8267-562F-0BCB-0646-21ACC4425F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219"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F1326536-B4A2-AB90-B8DB-F951EC693C13}"/>
              </a:ext>
            </a:extLst>
          </p:cNvPr>
          <p:cNvCxnSpPr>
            <a:cxnSpLocks/>
          </p:cNvCxnSpPr>
          <p:nvPr/>
        </p:nvCxnSpPr>
        <p:spPr>
          <a:xfrm>
            <a:off x="2455069"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19">
            <a:extLst>
              <a:ext uri="{FF2B5EF4-FFF2-40B4-BE49-F238E27FC236}">
                <a16:creationId xmlns:a16="http://schemas.microsoft.com/office/drawing/2014/main" id="{B7DD0103-4C7F-77A8-9C49-4735EC79F7DE}"/>
              </a:ext>
            </a:extLst>
          </p:cNvPr>
          <p:cNvSpPr txBox="1">
            <a:spLocks noChangeArrowheads="1"/>
          </p:cNvSpPr>
          <p:nvPr/>
        </p:nvSpPr>
        <p:spPr bwMode="auto">
          <a:xfrm>
            <a:off x="2616994"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grpSp>
        <p:nvGrpSpPr>
          <p:cNvPr id="9" name="Group 27">
            <a:extLst>
              <a:ext uri="{FF2B5EF4-FFF2-40B4-BE49-F238E27FC236}">
                <a16:creationId xmlns:a16="http://schemas.microsoft.com/office/drawing/2014/main" id="{A73DE481-0A86-16AA-2DE4-F741C314B83B}"/>
              </a:ext>
            </a:extLst>
          </p:cNvPr>
          <p:cNvGrpSpPr>
            <a:grpSpLocks/>
          </p:cNvGrpSpPr>
          <p:nvPr/>
        </p:nvGrpSpPr>
        <p:grpSpPr bwMode="auto">
          <a:xfrm>
            <a:off x="-7144" y="6238082"/>
            <a:ext cx="10994746" cy="627062"/>
            <a:chOff x="0" y="6701654"/>
            <a:chExt cx="12192001" cy="156345"/>
          </a:xfrm>
          <a:solidFill>
            <a:schemeClr val="bg2"/>
          </a:solidFill>
        </p:grpSpPr>
        <p:sp>
          <p:nvSpPr>
            <p:cNvPr id="10" name="Rectangle 9">
              <a:extLst>
                <a:ext uri="{FF2B5EF4-FFF2-40B4-BE49-F238E27FC236}">
                  <a16:creationId xmlns:a16="http://schemas.microsoft.com/office/drawing/2014/main" id="{D04A4492-CB43-6615-4686-F6111284354B}"/>
                </a:ext>
              </a:extLst>
            </p:cNvPr>
            <p:cNvSpPr/>
            <p:nvPr/>
          </p:nvSpPr>
          <p:spPr>
            <a:xfrm>
              <a:off x="0" y="6701654"/>
              <a:ext cx="12192001"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73EEE94-0A73-95EC-D857-3092A80D7D6D}"/>
                </a:ext>
              </a:extLst>
            </p:cNvPr>
            <p:cNvSpPr/>
            <p:nvPr/>
          </p:nvSpPr>
          <p:spPr>
            <a:xfrm>
              <a:off x="10225089" y="6701654"/>
              <a:ext cx="196691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DCCE31-C6B3-117C-983C-4EF2893DBBA0}"/>
                </a:ext>
              </a:extLst>
            </p:cNvPr>
            <p:cNvSpPr/>
            <p:nvPr/>
          </p:nvSpPr>
          <p:spPr>
            <a:xfrm>
              <a:off x="10909301" y="6701654"/>
              <a:ext cx="1282700"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2A8088A-9D5D-A003-AD46-0AF97125ECE4}"/>
                </a:ext>
              </a:extLst>
            </p:cNvPr>
            <p:cNvSpPr/>
            <p:nvPr/>
          </p:nvSpPr>
          <p:spPr>
            <a:xfrm>
              <a:off x="11526839" y="6701654"/>
              <a:ext cx="665162" cy="156345"/>
            </a:xfrm>
            <a:prstGeom prst="rect">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F2CDA72E-6E34-589F-AAE9-BA0E473543E0}"/>
              </a:ext>
            </a:extLst>
          </p:cNvPr>
          <p:cNvSpPr/>
          <p:nvPr/>
        </p:nvSpPr>
        <p:spPr bwMode="auto">
          <a:xfrm>
            <a:off x="11024114" y="6238082"/>
            <a:ext cx="103190" cy="627062"/>
          </a:xfrm>
          <a:prstGeom prst="rect">
            <a:avLst/>
          </a:prstGeom>
          <a:solidFill>
            <a:schemeClr val="accent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5" name="Picture 17">
            <a:extLst>
              <a:ext uri="{FF2B5EF4-FFF2-40B4-BE49-F238E27FC236}">
                <a16:creationId xmlns:a16="http://schemas.microsoft.com/office/drawing/2014/main" id="{AA41057E-E1DC-975D-8E0E-38D10EA66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6" y="6435550"/>
            <a:ext cx="20526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0433B0D1-2AC6-2C6C-BDAA-5E6F0D423820}"/>
              </a:ext>
            </a:extLst>
          </p:cNvPr>
          <p:cNvCxnSpPr>
            <a:cxnSpLocks/>
          </p:cNvCxnSpPr>
          <p:nvPr/>
        </p:nvCxnSpPr>
        <p:spPr>
          <a:xfrm>
            <a:off x="2484436" y="6429200"/>
            <a:ext cx="0" cy="2841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9">
            <a:extLst>
              <a:ext uri="{FF2B5EF4-FFF2-40B4-BE49-F238E27FC236}">
                <a16:creationId xmlns:a16="http://schemas.microsoft.com/office/drawing/2014/main" id="{7176D056-F5E7-22A3-8C5A-9408962332E3}"/>
              </a:ext>
            </a:extLst>
          </p:cNvPr>
          <p:cNvSpPr txBox="1">
            <a:spLocks noChangeArrowheads="1"/>
          </p:cNvSpPr>
          <p:nvPr/>
        </p:nvSpPr>
        <p:spPr bwMode="auto">
          <a:xfrm>
            <a:off x="2646361" y="6529212"/>
            <a:ext cx="4937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defRPr/>
            </a:pP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We build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strength</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stability</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and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self-reliance</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 through </a:t>
            </a:r>
            <a:r>
              <a:rPr lang="en-US" altLang="en-US" sz="1000" b="1">
                <a:solidFill>
                  <a:schemeClr val="bg1"/>
                </a:solidFill>
                <a:latin typeface="Arial" panose="020B0604020202020204" pitchFamily="34" charset="0"/>
                <a:ea typeface="Helvetica Neue" panose="02000503000000020004" pitchFamily="2" charset="0"/>
                <a:cs typeface="Arial" panose="020B0604020202020204" pitchFamily="34" charset="0"/>
              </a:rPr>
              <a:t>shelter</a:t>
            </a:r>
            <a:r>
              <a:rPr lang="en-US" altLang="en-US" sz="1000">
                <a:solidFill>
                  <a:schemeClr val="bg1"/>
                </a:solidFill>
                <a:latin typeface="Arial" panose="020B0604020202020204" pitchFamily="34" charset="0"/>
                <a:ea typeface="Helvetica Neue" panose="02000503000000020004" pitchFamily="2" charset="0"/>
                <a:cs typeface="Arial" panose="020B0604020202020204" pitchFamily="34" charset="0"/>
              </a:rPr>
              <a:t>.</a:t>
            </a:r>
          </a:p>
        </p:txBody>
      </p:sp>
      <p:sp>
        <p:nvSpPr>
          <p:cNvPr id="18" name="Rectangle 17">
            <a:extLst>
              <a:ext uri="{FF2B5EF4-FFF2-40B4-BE49-F238E27FC236}">
                <a16:creationId xmlns:a16="http://schemas.microsoft.com/office/drawing/2014/main" id="{3689AC00-EFFB-79E8-8E4B-646D41F0847A}"/>
              </a:ext>
            </a:extLst>
          </p:cNvPr>
          <p:cNvSpPr/>
          <p:nvPr/>
        </p:nvSpPr>
        <p:spPr bwMode="auto">
          <a:xfrm>
            <a:off x="11163814" y="6238082"/>
            <a:ext cx="1035608" cy="627062"/>
          </a:xfrm>
          <a:prstGeom prst="rect">
            <a:avLst/>
          </a:prstGeom>
          <a:solidFill>
            <a:srgbClr val="C000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67FE68F-E083-3B5F-363C-CBC6316EF357}"/>
              </a:ext>
            </a:extLst>
          </p:cNvPr>
          <p:cNvPicPr>
            <a:picLocks noChangeAspect="1"/>
          </p:cNvPicPr>
          <p:nvPr/>
        </p:nvPicPr>
        <p:blipFill>
          <a:blip r:embed="rId7"/>
          <a:stretch>
            <a:fillRect/>
          </a:stretch>
        </p:blipFill>
        <p:spPr>
          <a:xfrm>
            <a:off x="0" y="6164297"/>
            <a:ext cx="12235932" cy="700847"/>
          </a:xfrm>
          <a:prstGeom prst="rect">
            <a:avLst/>
          </a:prstGeom>
        </p:spPr>
      </p:pic>
    </p:spTree>
    <p:extLst>
      <p:ext uri="{BB962C8B-B14F-4D97-AF65-F5344CB8AC3E}">
        <p14:creationId xmlns:p14="http://schemas.microsoft.com/office/powerpoint/2010/main" val="897075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665D2-447D-83E8-3E28-B96D38874AF7}"/>
              </a:ext>
            </a:extLst>
          </p:cNvPr>
          <p:cNvSpPr>
            <a:spLocks noGrp="1"/>
          </p:cNvSpPr>
          <p:nvPr>
            <p:ph type="title"/>
          </p:nvPr>
        </p:nvSpPr>
        <p:spPr>
          <a:xfrm>
            <a:off x="3346015" y="2103437"/>
            <a:ext cx="5499970" cy="1325563"/>
          </a:xfrm>
        </p:spPr>
        <p:txBody>
          <a:bodyPr/>
          <a:lstStyle/>
          <a:p>
            <a:r>
              <a:rPr lang="en-US" b="1" dirty="0">
                <a:solidFill>
                  <a:srgbClr val="B22A2D"/>
                </a:solidFill>
                <a:latin typeface="DIN Black" pitchFamily="2" charset="77"/>
                <a:cs typeface="DINOT-Bold" panose="020B0504020101020102" pitchFamily="34" charset="77"/>
              </a:rPr>
              <a:t>PVA Architecture &amp; </a:t>
            </a:r>
            <a:br>
              <a:rPr lang="en-US" b="1" dirty="0">
                <a:solidFill>
                  <a:srgbClr val="B22A2D"/>
                </a:solidFill>
                <a:latin typeface="DIN Black" pitchFamily="2" charset="77"/>
                <a:cs typeface="DINOT-Bold" panose="020B0504020101020102" pitchFamily="34" charset="77"/>
              </a:rPr>
            </a:br>
            <a:r>
              <a:rPr lang="en-US" b="1" dirty="0">
                <a:solidFill>
                  <a:srgbClr val="B22A2D"/>
                </a:solidFill>
                <a:latin typeface="DIN Black" pitchFamily="2" charset="77"/>
                <a:cs typeface="DINOT-Bold" panose="020B0504020101020102" pitchFamily="34" charset="77"/>
              </a:rPr>
              <a:t>Government Relations</a:t>
            </a:r>
            <a:endParaRPr lang="en-US" dirty="0"/>
          </a:p>
        </p:txBody>
      </p:sp>
    </p:spTree>
    <p:extLst>
      <p:ext uri="{BB962C8B-B14F-4D97-AF65-F5344CB8AC3E}">
        <p14:creationId xmlns:p14="http://schemas.microsoft.com/office/powerpoint/2010/main" val="161720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8A1910-956A-0F0F-9F69-B270534F95A7}"/>
              </a:ext>
            </a:extLst>
          </p:cNvPr>
          <p:cNvPicPr>
            <a:picLocks noChangeAspect="1"/>
          </p:cNvPicPr>
          <p:nvPr/>
        </p:nvPicPr>
        <p:blipFill>
          <a:blip r:embed="rId2"/>
          <a:stretch>
            <a:fillRect/>
          </a:stretch>
        </p:blipFill>
        <p:spPr>
          <a:xfrm>
            <a:off x="1979721" y="513567"/>
            <a:ext cx="7489956" cy="5672906"/>
          </a:xfrm>
          <a:prstGeom prst="rect">
            <a:avLst/>
          </a:prstGeom>
        </p:spPr>
      </p:pic>
      <p:sp>
        <p:nvSpPr>
          <p:cNvPr id="10" name="Title 6">
            <a:extLst>
              <a:ext uri="{FF2B5EF4-FFF2-40B4-BE49-F238E27FC236}">
                <a16:creationId xmlns:a16="http://schemas.microsoft.com/office/drawing/2014/main" id="{4D27643B-E3B8-8F4F-7A8B-1B045AA398EF}"/>
              </a:ext>
            </a:extLst>
          </p:cNvPr>
          <p:cNvSpPr>
            <a:spLocks noGrp="1"/>
          </p:cNvSpPr>
          <p:nvPr>
            <p:ph type="title"/>
          </p:nvPr>
        </p:nvSpPr>
        <p:spPr>
          <a:xfrm>
            <a:off x="487471" y="214812"/>
            <a:ext cx="10515600" cy="1325563"/>
          </a:xfrm>
        </p:spPr>
        <p:txBody>
          <a:bodyPr/>
          <a:lstStyle/>
          <a:p>
            <a:r>
              <a:rPr lang="en-US" b="1" dirty="0">
                <a:solidFill>
                  <a:srgbClr val="B22A2D"/>
                </a:solidFill>
                <a:latin typeface="DIN Black" pitchFamily="2" charset="77"/>
                <a:cs typeface="DINOT-Bold" panose="020B0504020101020102" pitchFamily="34" charset="77"/>
              </a:rPr>
              <a:t>Meet the Architects </a:t>
            </a:r>
            <a:endParaRPr lang="en-US" dirty="0"/>
          </a:p>
        </p:txBody>
      </p:sp>
    </p:spTree>
    <p:extLst>
      <p:ext uri="{BB962C8B-B14F-4D97-AF65-F5344CB8AC3E}">
        <p14:creationId xmlns:p14="http://schemas.microsoft.com/office/powerpoint/2010/main" val="284192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8A40D-B1AE-E947-F4E1-2201FC6CEE77}"/>
              </a:ext>
            </a:extLst>
          </p:cNvPr>
          <p:cNvSpPr>
            <a:spLocks noGrp="1"/>
          </p:cNvSpPr>
          <p:nvPr>
            <p:ph idx="1"/>
          </p:nvPr>
        </p:nvSpPr>
        <p:spPr>
          <a:xfrm>
            <a:off x="838200" y="1399740"/>
            <a:ext cx="10515600" cy="4351338"/>
          </a:xfrm>
        </p:spPr>
        <p:txBody>
          <a:bodyPr/>
          <a:lstStyle/>
          <a:p>
            <a:r>
              <a:rPr lang="en-US" sz="3200" dirty="0"/>
              <a:t>Today’s webinar will be recorded and available for viewing on PVA.org</a:t>
            </a:r>
          </a:p>
          <a:p>
            <a:r>
              <a:rPr lang="en-US" sz="3200" dirty="0"/>
              <a:t>Closed Captioning is available. Click the CC button in the meeting controls bar at the bottom of your screen to turn it on.</a:t>
            </a:r>
          </a:p>
          <a:p>
            <a:r>
              <a:rPr lang="en-US" sz="3200" dirty="0"/>
              <a:t>If you have a question, please type it in the Q&amp;A box. Questions will be answered at the end of the program.</a:t>
            </a:r>
          </a:p>
          <a:p>
            <a:endParaRPr lang="en-US" sz="3200" dirty="0"/>
          </a:p>
        </p:txBody>
      </p:sp>
      <p:sp>
        <p:nvSpPr>
          <p:cNvPr id="5" name="Title 4">
            <a:extLst>
              <a:ext uri="{FF2B5EF4-FFF2-40B4-BE49-F238E27FC236}">
                <a16:creationId xmlns:a16="http://schemas.microsoft.com/office/drawing/2014/main" id="{46F34D46-873A-B07F-2FF1-BF74B4D26823}"/>
              </a:ext>
            </a:extLst>
          </p:cNvPr>
          <p:cNvSpPr>
            <a:spLocks noGrp="1"/>
          </p:cNvSpPr>
          <p:nvPr>
            <p:ph type="title"/>
          </p:nvPr>
        </p:nvSpPr>
        <p:spPr/>
        <p:txBody>
          <a:bodyPr/>
          <a:lstStyle/>
          <a:p>
            <a:r>
              <a:rPr lang="en-US" sz="4400" b="1" dirty="0">
                <a:solidFill>
                  <a:srgbClr val="C00000"/>
                </a:solidFill>
                <a:latin typeface="DIN Black" pitchFamily="2" charset="77"/>
                <a:cs typeface="DINOT-Bold" panose="020B0504020101020102" pitchFamily="34" charset="77"/>
              </a:rPr>
              <a:t>Welcome &amp; Webinar Process </a:t>
            </a:r>
            <a:endParaRPr lang="en-US" dirty="0"/>
          </a:p>
        </p:txBody>
      </p:sp>
    </p:spTree>
    <p:extLst>
      <p:ext uri="{BB962C8B-B14F-4D97-AF65-F5344CB8AC3E}">
        <p14:creationId xmlns:p14="http://schemas.microsoft.com/office/powerpoint/2010/main" val="27925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09B79A-CB3C-4CB9-B75B-203686DBA730}"/>
              </a:ext>
            </a:extLst>
          </p:cNvPr>
          <p:cNvSpPr>
            <a:spLocks noGrp="1"/>
          </p:cNvSpPr>
          <p:nvPr>
            <p:ph type="title"/>
          </p:nvPr>
        </p:nvSpPr>
        <p:spPr>
          <a:xfrm>
            <a:off x="535234" y="327547"/>
            <a:ext cx="10515600" cy="1325563"/>
          </a:xfrm>
        </p:spPr>
        <p:txBody>
          <a:bodyPr/>
          <a:lstStyle/>
          <a:p>
            <a:r>
              <a:rPr lang="en-US" b="1" dirty="0">
                <a:solidFill>
                  <a:srgbClr val="B22A2D"/>
                </a:solidFill>
                <a:latin typeface="DIN Black" pitchFamily="2" charset="77"/>
                <a:cs typeface="DINOT-Bold" panose="020B0504020101020102" pitchFamily="34" charset="77"/>
              </a:rPr>
              <a:t>Mission Statement for Architecture: </a:t>
            </a:r>
            <a:endParaRPr lang="en-US" dirty="0"/>
          </a:p>
        </p:txBody>
      </p:sp>
      <p:sp>
        <p:nvSpPr>
          <p:cNvPr id="8" name="Content Placeholder 7">
            <a:extLst>
              <a:ext uri="{FF2B5EF4-FFF2-40B4-BE49-F238E27FC236}">
                <a16:creationId xmlns:a16="http://schemas.microsoft.com/office/drawing/2014/main" id="{F889E2EA-8F52-493E-9944-1F07C8219F69}"/>
              </a:ext>
            </a:extLst>
          </p:cNvPr>
          <p:cNvSpPr>
            <a:spLocks noGrp="1"/>
          </p:cNvSpPr>
          <p:nvPr>
            <p:ph idx="1"/>
          </p:nvPr>
        </p:nvSpPr>
        <p:spPr>
          <a:xfrm>
            <a:off x="535234" y="1321496"/>
            <a:ext cx="9768722" cy="4453002"/>
          </a:xfrm>
        </p:spPr>
        <p:txBody>
          <a:bodyPr/>
          <a:lstStyle/>
          <a:p>
            <a:pPr lvl="1"/>
            <a:r>
              <a:rPr lang="en-US" sz="3200" dirty="0"/>
              <a:t>We seek to promote an accessible, barrier free environment for all veterans and people with disabilities. </a:t>
            </a:r>
          </a:p>
          <a:p>
            <a:pPr lvl="1"/>
            <a:r>
              <a:rPr lang="en-US" sz="3200" dirty="0"/>
              <a:t>Access to public building and structures should be a fundamental right – and requires architectural design that makes public and private buildings, structures, entrances and other facilities wheelchair accessible.</a:t>
            </a:r>
          </a:p>
        </p:txBody>
      </p:sp>
    </p:spTree>
    <p:extLst>
      <p:ext uri="{BB962C8B-B14F-4D97-AF65-F5344CB8AC3E}">
        <p14:creationId xmlns:p14="http://schemas.microsoft.com/office/powerpoint/2010/main" val="84428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64BE-8F91-FA87-5DDA-5FCB8EF90E67}"/>
              </a:ext>
            </a:extLst>
          </p:cNvPr>
          <p:cNvSpPr>
            <a:spLocks noGrp="1"/>
          </p:cNvSpPr>
          <p:nvPr>
            <p:ph type="title"/>
          </p:nvPr>
        </p:nvSpPr>
        <p:spPr>
          <a:xfrm>
            <a:off x="299580" y="415229"/>
            <a:ext cx="10515600" cy="1325563"/>
          </a:xfrm>
        </p:spPr>
        <p:txBody>
          <a:bodyPr/>
          <a:lstStyle/>
          <a:p>
            <a:r>
              <a:rPr lang="en-US" b="1" dirty="0">
                <a:solidFill>
                  <a:srgbClr val="B22A2D"/>
                </a:solidFill>
                <a:latin typeface="DIN Black" pitchFamily="2" charset="77"/>
                <a:cs typeface="DINOT-Bold" panose="020B0504020101020102" pitchFamily="34" charset="77"/>
              </a:rPr>
              <a:t>Education &amp; Outreach</a:t>
            </a:r>
            <a:endParaRPr lang="en-US" dirty="0"/>
          </a:p>
        </p:txBody>
      </p:sp>
      <p:sp>
        <p:nvSpPr>
          <p:cNvPr id="4" name="Content Placeholder 7">
            <a:extLst>
              <a:ext uri="{FF2B5EF4-FFF2-40B4-BE49-F238E27FC236}">
                <a16:creationId xmlns:a16="http://schemas.microsoft.com/office/drawing/2014/main" id="{188B23A8-CD19-1AB0-E0A4-9FC77A60B8ED}"/>
              </a:ext>
            </a:extLst>
          </p:cNvPr>
          <p:cNvSpPr>
            <a:spLocks noGrp="1"/>
          </p:cNvSpPr>
          <p:nvPr>
            <p:ph idx="1"/>
          </p:nvPr>
        </p:nvSpPr>
        <p:spPr>
          <a:xfrm>
            <a:off x="186847" y="1253331"/>
            <a:ext cx="8330852" cy="4351338"/>
          </a:xfrm>
        </p:spPr>
        <p:txBody>
          <a:bodyPr/>
          <a:lstStyle/>
          <a:p>
            <a:pPr lvl="1"/>
            <a:r>
              <a:rPr lang="en-US" dirty="0"/>
              <a:t>Public Seminars</a:t>
            </a:r>
          </a:p>
          <a:p>
            <a:pPr lvl="2"/>
            <a:r>
              <a:rPr lang="en-US" sz="2400" dirty="0"/>
              <a:t>Abilities Expos (Across the Country)</a:t>
            </a:r>
          </a:p>
          <a:p>
            <a:pPr lvl="1"/>
            <a:r>
              <a:rPr lang="en-US" dirty="0"/>
              <a:t>Publications</a:t>
            </a:r>
          </a:p>
          <a:p>
            <a:pPr lvl="2"/>
            <a:r>
              <a:rPr lang="en-US" sz="2400" dirty="0"/>
              <a:t>PN Magazine (Columns/ Cover Story)</a:t>
            </a:r>
          </a:p>
          <a:p>
            <a:pPr lvl="2"/>
            <a:r>
              <a:rPr lang="en-US" sz="2400" i="1" dirty="0"/>
              <a:t>‘Accessible Home Design’</a:t>
            </a:r>
          </a:p>
          <a:p>
            <a:pPr lvl="1"/>
            <a:r>
              <a:rPr lang="en-US" dirty="0"/>
              <a:t>Design Award Jury</a:t>
            </a:r>
          </a:p>
          <a:p>
            <a:pPr lvl="2"/>
            <a:r>
              <a:rPr lang="en-US" sz="2400" dirty="0"/>
              <a:t>Habitat for Humanity (‘22-’23.. Hopefully 2024)</a:t>
            </a:r>
          </a:p>
          <a:p>
            <a:pPr lvl="2"/>
            <a:r>
              <a:rPr lang="en-US" sz="2400" dirty="0"/>
              <a:t>CUA/ UVA/ VT/ UMD</a:t>
            </a:r>
          </a:p>
          <a:p>
            <a:pPr lvl="1"/>
            <a:r>
              <a:rPr lang="en-US" dirty="0"/>
              <a:t>Barrier-Free American Award</a:t>
            </a:r>
          </a:p>
          <a:p>
            <a:pPr lvl="2"/>
            <a:r>
              <a:rPr lang="en-US" sz="2400" dirty="0"/>
              <a:t>2022- Kennedy Center for Performing Arts</a:t>
            </a:r>
          </a:p>
          <a:p>
            <a:pPr lvl="2"/>
            <a:r>
              <a:rPr lang="en-US" sz="2400" dirty="0"/>
              <a:t>MO Solider Memorial/ Bob Villa/ VA Governor Mansion</a:t>
            </a:r>
          </a:p>
        </p:txBody>
      </p:sp>
      <p:pic>
        <p:nvPicPr>
          <p:cNvPr id="6" name="Picture 5">
            <a:extLst>
              <a:ext uri="{FF2B5EF4-FFF2-40B4-BE49-F238E27FC236}">
                <a16:creationId xmlns:a16="http://schemas.microsoft.com/office/drawing/2014/main" id="{63B8B22A-A5DE-96B1-F292-ECF202EEBF77}"/>
              </a:ext>
            </a:extLst>
          </p:cNvPr>
          <p:cNvPicPr>
            <a:picLocks noChangeAspect="1"/>
          </p:cNvPicPr>
          <p:nvPr/>
        </p:nvPicPr>
        <p:blipFill>
          <a:blip r:embed="rId2"/>
          <a:stretch>
            <a:fillRect/>
          </a:stretch>
        </p:blipFill>
        <p:spPr>
          <a:xfrm>
            <a:off x="8410532" y="-75308"/>
            <a:ext cx="3632200" cy="3632200"/>
          </a:xfrm>
          <a:prstGeom prst="rect">
            <a:avLst/>
          </a:prstGeom>
        </p:spPr>
      </p:pic>
      <p:pic>
        <p:nvPicPr>
          <p:cNvPr id="8" name="Picture 7">
            <a:extLst>
              <a:ext uri="{FF2B5EF4-FFF2-40B4-BE49-F238E27FC236}">
                <a16:creationId xmlns:a16="http://schemas.microsoft.com/office/drawing/2014/main" id="{B16A551B-905B-6569-1DD1-F2C517EF45BB}"/>
              </a:ext>
            </a:extLst>
          </p:cNvPr>
          <p:cNvPicPr>
            <a:picLocks noChangeAspect="1"/>
          </p:cNvPicPr>
          <p:nvPr/>
        </p:nvPicPr>
        <p:blipFill>
          <a:blip r:embed="rId3"/>
          <a:stretch>
            <a:fillRect/>
          </a:stretch>
        </p:blipFill>
        <p:spPr>
          <a:xfrm>
            <a:off x="8418534" y="3264062"/>
            <a:ext cx="3586619" cy="2811732"/>
          </a:xfrm>
          <a:prstGeom prst="rect">
            <a:avLst/>
          </a:prstGeom>
        </p:spPr>
      </p:pic>
    </p:spTree>
    <p:extLst>
      <p:ext uri="{BB962C8B-B14F-4D97-AF65-F5344CB8AC3E}">
        <p14:creationId xmlns:p14="http://schemas.microsoft.com/office/powerpoint/2010/main" val="3752563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2591-1B1D-1859-1E41-43D490C99B49}"/>
              </a:ext>
            </a:extLst>
          </p:cNvPr>
          <p:cNvSpPr>
            <a:spLocks noGrp="1"/>
          </p:cNvSpPr>
          <p:nvPr>
            <p:ph type="title"/>
          </p:nvPr>
        </p:nvSpPr>
        <p:spPr>
          <a:xfrm>
            <a:off x="562627" y="423807"/>
            <a:ext cx="10515600" cy="1325563"/>
          </a:xfrm>
        </p:spPr>
        <p:txBody>
          <a:bodyPr/>
          <a:lstStyle/>
          <a:p>
            <a:r>
              <a:rPr lang="en-US" sz="4400" b="1" dirty="0">
                <a:solidFill>
                  <a:srgbClr val="B22A2D"/>
                </a:solidFill>
                <a:latin typeface="DIN Black" pitchFamily="2" charset="77"/>
                <a:cs typeface="DINOT-Bold" panose="020B0504020101020102" pitchFamily="34" charset="77"/>
              </a:rPr>
              <a:t>Healthcare Architecture </a:t>
            </a:r>
            <a:endParaRPr lang="en-US" dirty="0"/>
          </a:p>
        </p:txBody>
      </p:sp>
      <p:sp>
        <p:nvSpPr>
          <p:cNvPr id="3" name="Content Placeholder 2">
            <a:extLst>
              <a:ext uri="{FF2B5EF4-FFF2-40B4-BE49-F238E27FC236}">
                <a16:creationId xmlns:a16="http://schemas.microsoft.com/office/drawing/2014/main" id="{F4A4D869-303F-BA07-8479-58F2DE678D7A}"/>
              </a:ext>
            </a:extLst>
          </p:cNvPr>
          <p:cNvSpPr>
            <a:spLocks noGrp="1"/>
          </p:cNvSpPr>
          <p:nvPr>
            <p:ph idx="1"/>
          </p:nvPr>
        </p:nvSpPr>
        <p:spPr>
          <a:xfrm>
            <a:off x="838200" y="1086588"/>
            <a:ext cx="10515600" cy="4351338"/>
          </a:xfrm>
        </p:spPr>
        <p:txBody>
          <a:bodyPr/>
          <a:lstStyle/>
          <a:p>
            <a:pPr lvl="1"/>
            <a:r>
              <a:rPr lang="en-US" sz="3200" dirty="0"/>
              <a:t>VA System of Care</a:t>
            </a:r>
          </a:p>
          <a:p>
            <a:pPr lvl="1"/>
            <a:r>
              <a:rPr lang="en-US" sz="3200" dirty="0"/>
              <a:t>In-Person Site Visit/ Inspections</a:t>
            </a:r>
          </a:p>
          <a:p>
            <a:pPr lvl="2"/>
            <a:r>
              <a:rPr lang="en-US" sz="3200" dirty="0"/>
              <a:t>26 SCI/D Center Hubs/ 150+ ‘Spokes’</a:t>
            </a:r>
          </a:p>
          <a:p>
            <a:pPr lvl="1"/>
            <a:r>
              <a:rPr lang="en-US" sz="3200" dirty="0"/>
              <a:t>VA Design Directive 7501</a:t>
            </a:r>
          </a:p>
          <a:p>
            <a:pPr lvl="2"/>
            <a:r>
              <a:rPr lang="en-US" sz="3200" dirty="0"/>
              <a:t>Design Consultant</a:t>
            </a:r>
          </a:p>
          <a:p>
            <a:pPr lvl="1"/>
            <a:r>
              <a:rPr lang="en-US" sz="3200" dirty="0"/>
              <a:t>VA Design Standards</a:t>
            </a:r>
          </a:p>
          <a:p>
            <a:pPr lvl="2"/>
            <a:r>
              <a:rPr lang="en-US" sz="3200" dirty="0"/>
              <a:t>SCI/D Design Standards</a:t>
            </a:r>
          </a:p>
          <a:p>
            <a:pPr lvl="2"/>
            <a:r>
              <a:rPr lang="en-US" sz="3200" dirty="0"/>
              <a:t>Equipment (PG 18-12) &amp; Space Criteria (PG 18-9) Requirements</a:t>
            </a:r>
          </a:p>
          <a:p>
            <a:pPr lvl="2"/>
            <a:r>
              <a:rPr lang="en-US" sz="3200" dirty="0"/>
              <a:t>Parking Design Manual</a:t>
            </a:r>
          </a:p>
          <a:p>
            <a:pPr marL="0" indent="0">
              <a:buNone/>
            </a:pPr>
            <a:endParaRPr lang="en-US" sz="3200" dirty="0"/>
          </a:p>
        </p:txBody>
      </p:sp>
    </p:spTree>
    <p:extLst>
      <p:ext uri="{BB962C8B-B14F-4D97-AF65-F5344CB8AC3E}">
        <p14:creationId xmlns:p14="http://schemas.microsoft.com/office/powerpoint/2010/main" val="1285090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175-0EC1-668A-1391-E1B7710A6388}"/>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Accessible Design</a:t>
            </a:r>
            <a:endParaRPr lang="en-US" dirty="0"/>
          </a:p>
        </p:txBody>
      </p:sp>
      <p:sp>
        <p:nvSpPr>
          <p:cNvPr id="3" name="Content Placeholder 2">
            <a:extLst>
              <a:ext uri="{FF2B5EF4-FFF2-40B4-BE49-F238E27FC236}">
                <a16:creationId xmlns:a16="http://schemas.microsoft.com/office/drawing/2014/main" id="{56992C14-7B46-B0D3-32ED-D8896BCE262C}"/>
              </a:ext>
            </a:extLst>
          </p:cNvPr>
          <p:cNvSpPr>
            <a:spLocks noGrp="1"/>
          </p:cNvSpPr>
          <p:nvPr>
            <p:ph idx="1"/>
          </p:nvPr>
        </p:nvSpPr>
        <p:spPr>
          <a:xfrm>
            <a:off x="675361" y="1253331"/>
            <a:ext cx="10515600" cy="4351338"/>
          </a:xfrm>
        </p:spPr>
        <p:txBody>
          <a:bodyPr/>
          <a:lstStyle/>
          <a:p>
            <a:pPr lvl="1"/>
            <a:r>
              <a:rPr lang="en-US" sz="3200" dirty="0"/>
              <a:t>Technical Assistance (</a:t>
            </a:r>
            <a:r>
              <a:rPr lang="en-US" sz="3200" dirty="0">
                <a:hlinkClick r:id="rId2"/>
              </a:rPr>
              <a:t>pvaarchitecture@PVA.org</a:t>
            </a:r>
            <a:r>
              <a:rPr lang="en-US" sz="3200" dirty="0"/>
              <a:t>)</a:t>
            </a:r>
          </a:p>
          <a:p>
            <a:pPr lvl="2"/>
            <a:r>
              <a:rPr lang="en-US" sz="3200" dirty="0"/>
              <a:t>Veteran</a:t>
            </a:r>
          </a:p>
          <a:p>
            <a:pPr lvl="2"/>
            <a:r>
              <a:rPr lang="en-US" sz="3200" dirty="0"/>
              <a:t>Developers</a:t>
            </a:r>
          </a:p>
          <a:p>
            <a:pPr lvl="2"/>
            <a:r>
              <a:rPr lang="en-US" sz="3200" dirty="0"/>
              <a:t>Non-Profits</a:t>
            </a:r>
          </a:p>
          <a:p>
            <a:pPr lvl="1"/>
            <a:r>
              <a:rPr lang="en-US" sz="3200" dirty="0"/>
              <a:t>Accessible Codes/ Standards</a:t>
            </a:r>
          </a:p>
          <a:p>
            <a:pPr lvl="2"/>
            <a:r>
              <a:rPr lang="en-US" sz="3200" dirty="0"/>
              <a:t>ADA (PVA Original crafters)</a:t>
            </a:r>
          </a:p>
          <a:p>
            <a:pPr lvl="2"/>
            <a:r>
              <a:rPr lang="en-US" sz="3200" dirty="0"/>
              <a:t>ANSI A117.1 Review Committee (2025 Ed.)</a:t>
            </a:r>
          </a:p>
          <a:p>
            <a:pPr lvl="2"/>
            <a:r>
              <a:rPr lang="en-US" sz="3200" dirty="0"/>
              <a:t>ABA/ USDFASS</a:t>
            </a:r>
          </a:p>
          <a:p>
            <a:pPr lvl="2"/>
            <a:r>
              <a:rPr lang="en-US" sz="3200" dirty="0"/>
              <a:t>US Access Board</a:t>
            </a:r>
          </a:p>
          <a:p>
            <a:endParaRPr lang="en-US" sz="3200" dirty="0"/>
          </a:p>
        </p:txBody>
      </p:sp>
    </p:spTree>
    <p:extLst>
      <p:ext uri="{BB962C8B-B14F-4D97-AF65-F5344CB8AC3E}">
        <p14:creationId xmlns:p14="http://schemas.microsoft.com/office/powerpoint/2010/main" val="673778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F485-1DF9-B2EC-C09C-141009FE1F62}"/>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Government Relations</a:t>
            </a:r>
            <a:endParaRPr lang="en-US" dirty="0"/>
          </a:p>
        </p:txBody>
      </p:sp>
      <p:sp>
        <p:nvSpPr>
          <p:cNvPr id="3" name="Content Placeholder 2">
            <a:extLst>
              <a:ext uri="{FF2B5EF4-FFF2-40B4-BE49-F238E27FC236}">
                <a16:creationId xmlns:a16="http://schemas.microsoft.com/office/drawing/2014/main" id="{01ACAB62-DE11-012B-ABDE-07381052FD46}"/>
              </a:ext>
            </a:extLst>
          </p:cNvPr>
          <p:cNvSpPr>
            <a:spLocks noGrp="1"/>
          </p:cNvSpPr>
          <p:nvPr>
            <p:ph idx="1"/>
          </p:nvPr>
        </p:nvSpPr>
        <p:spPr>
          <a:xfrm>
            <a:off x="1101247" y="1027906"/>
            <a:ext cx="10515600" cy="4351338"/>
          </a:xfrm>
        </p:spPr>
        <p:txBody>
          <a:bodyPr/>
          <a:lstStyle/>
          <a:p>
            <a:r>
              <a:rPr lang="en-US" dirty="0"/>
              <a:t>Legislation and Advocacy teams</a:t>
            </a:r>
          </a:p>
          <a:p>
            <a:r>
              <a:rPr lang="en-US" dirty="0"/>
              <a:t>Work with other VSOs and Congress</a:t>
            </a:r>
          </a:p>
          <a:p>
            <a:r>
              <a:rPr lang="en-US" dirty="0"/>
              <a:t>Participate on the CCD Housing Task Force</a:t>
            </a:r>
          </a:p>
          <a:p>
            <a:r>
              <a:rPr lang="en-US" dirty="0"/>
              <a:t>Track relevant legislation</a:t>
            </a:r>
          </a:p>
          <a:p>
            <a:r>
              <a:rPr lang="en-US" dirty="0"/>
              <a:t>Gather feedback from PVA membership about housing issues</a:t>
            </a:r>
          </a:p>
        </p:txBody>
      </p:sp>
    </p:spTree>
    <p:extLst>
      <p:ext uri="{BB962C8B-B14F-4D97-AF65-F5344CB8AC3E}">
        <p14:creationId xmlns:p14="http://schemas.microsoft.com/office/powerpoint/2010/main" val="111395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386-76E4-486A-B490-66D59E844C04}"/>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Legislation to Watch</a:t>
            </a:r>
            <a:endParaRPr lang="en-US" dirty="0"/>
          </a:p>
        </p:txBody>
      </p:sp>
      <p:sp>
        <p:nvSpPr>
          <p:cNvPr id="3" name="Content Placeholder 2">
            <a:extLst>
              <a:ext uri="{FF2B5EF4-FFF2-40B4-BE49-F238E27FC236}">
                <a16:creationId xmlns:a16="http://schemas.microsoft.com/office/drawing/2014/main" id="{B63C83F5-32EE-4683-85C8-6D9FC960BD12}"/>
              </a:ext>
            </a:extLst>
          </p:cNvPr>
          <p:cNvSpPr>
            <a:spLocks noGrp="1"/>
          </p:cNvSpPr>
          <p:nvPr>
            <p:ph idx="1"/>
          </p:nvPr>
        </p:nvSpPr>
        <p:spPr>
          <a:xfrm>
            <a:off x="838200" y="1349636"/>
            <a:ext cx="10515600" cy="4351338"/>
          </a:xfrm>
        </p:spPr>
        <p:txBody>
          <a:bodyPr/>
          <a:lstStyle/>
          <a:p>
            <a:r>
              <a:rPr lang="en-US" sz="3200" b="1" dirty="0"/>
              <a:t>H.R. 2818 / S. 3290 </a:t>
            </a:r>
            <a:r>
              <a:rPr lang="en-US" sz="3200" dirty="0"/>
              <a:t>– Autonomy for Disabled Veterans Act</a:t>
            </a:r>
          </a:p>
          <a:p>
            <a:pPr lvl="1"/>
            <a:r>
              <a:rPr lang="en-US" sz="3200" b="1" dirty="0"/>
              <a:t>House</a:t>
            </a:r>
            <a:r>
              <a:rPr lang="en-US" sz="3200" dirty="0"/>
              <a:t>: Reps. Bacon &amp; Pappas </a:t>
            </a:r>
          </a:p>
          <a:p>
            <a:pPr lvl="1"/>
            <a:r>
              <a:rPr lang="en-US" sz="3200" b="1" dirty="0"/>
              <a:t>Senate</a:t>
            </a:r>
            <a:r>
              <a:rPr lang="en-US" sz="3200" dirty="0"/>
              <a:t>: Cortez Masto &amp; Boozman</a:t>
            </a:r>
          </a:p>
          <a:p>
            <a:pPr lvl="1"/>
            <a:r>
              <a:rPr lang="en-US" sz="3200" dirty="0"/>
              <a:t>Increases grant amount from $6,800 to $9,000</a:t>
            </a:r>
          </a:p>
          <a:p>
            <a:r>
              <a:rPr lang="en-US" sz="3200" b="1" dirty="0"/>
              <a:t>H.R. 4047 </a:t>
            </a:r>
            <a:r>
              <a:rPr lang="en-US" sz="3200" dirty="0"/>
              <a:t>– Autonomy for </a:t>
            </a:r>
            <a:r>
              <a:rPr lang="en-US" sz="3200" i="1" dirty="0"/>
              <a:t>All</a:t>
            </a:r>
            <a:r>
              <a:rPr lang="en-US" sz="3200" dirty="0"/>
              <a:t> Disabled Veterans Act</a:t>
            </a:r>
          </a:p>
          <a:p>
            <a:pPr lvl="1"/>
            <a:r>
              <a:rPr lang="en-US" sz="3200" b="1" dirty="0"/>
              <a:t>House</a:t>
            </a:r>
            <a:r>
              <a:rPr lang="en-US" sz="3200" dirty="0"/>
              <a:t>: Reps. Sorensen &amp; Takano</a:t>
            </a:r>
          </a:p>
          <a:p>
            <a:endParaRPr lang="en-US" sz="3200" dirty="0"/>
          </a:p>
          <a:p>
            <a:endParaRPr lang="en-US" sz="3200" dirty="0"/>
          </a:p>
        </p:txBody>
      </p:sp>
    </p:spTree>
    <p:extLst>
      <p:ext uri="{BB962C8B-B14F-4D97-AF65-F5344CB8AC3E}">
        <p14:creationId xmlns:p14="http://schemas.microsoft.com/office/powerpoint/2010/main" val="1984428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A347-E11D-F862-1FBB-181687E16CB6}"/>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Don’t Forget</a:t>
            </a:r>
            <a:endParaRPr lang="en-US" dirty="0"/>
          </a:p>
        </p:txBody>
      </p:sp>
      <p:sp>
        <p:nvSpPr>
          <p:cNvPr id="3" name="Content Placeholder 2">
            <a:extLst>
              <a:ext uri="{FF2B5EF4-FFF2-40B4-BE49-F238E27FC236}">
                <a16:creationId xmlns:a16="http://schemas.microsoft.com/office/drawing/2014/main" id="{085338C2-BF51-B496-9216-96C31C238663}"/>
              </a:ext>
            </a:extLst>
          </p:cNvPr>
          <p:cNvSpPr>
            <a:spLocks noGrp="1"/>
          </p:cNvSpPr>
          <p:nvPr>
            <p:ph idx="1"/>
          </p:nvPr>
        </p:nvSpPr>
        <p:spPr>
          <a:xfrm>
            <a:off x="838200" y="1136693"/>
            <a:ext cx="10515600" cy="4351338"/>
          </a:xfrm>
        </p:spPr>
        <p:txBody>
          <a:bodyPr/>
          <a:lstStyle/>
          <a:p>
            <a:r>
              <a:rPr lang="en-US" dirty="0"/>
              <a:t>For detailed questions always check in with your NSO</a:t>
            </a:r>
          </a:p>
          <a:p>
            <a:r>
              <a:rPr lang="en-US" dirty="0"/>
              <a:t>They are the experts</a:t>
            </a:r>
          </a:p>
          <a:p>
            <a:r>
              <a:rPr lang="en-US" dirty="0"/>
              <a:t>Different grants have different eligibility criteria</a:t>
            </a:r>
          </a:p>
          <a:p>
            <a:r>
              <a:rPr lang="en-US" dirty="0"/>
              <a:t>Issues that you encounter should </a:t>
            </a:r>
            <a:r>
              <a:rPr lang="en-US"/>
              <a:t>be elevated!</a:t>
            </a:r>
            <a:endParaRPr lang="en-US" dirty="0"/>
          </a:p>
        </p:txBody>
      </p:sp>
    </p:spTree>
    <p:extLst>
      <p:ext uri="{BB962C8B-B14F-4D97-AF65-F5344CB8AC3E}">
        <p14:creationId xmlns:p14="http://schemas.microsoft.com/office/powerpoint/2010/main" val="4210594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386-76E4-486A-B490-66D59E844C04}"/>
              </a:ext>
            </a:extLst>
          </p:cNvPr>
          <p:cNvSpPr>
            <a:spLocks noGrp="1"/>
          </p:cNvSpPr>
          <p:nvPr>
            <p:ph type="title"/>
          </p:nvPr>
        </p:nvSpPr>
        <p:spPr/>
        <p:txBody>
          <a:bodyPr/>
          <a:lstStyle/>
          <a:p>
            <a:r>
              <a:rPr lang="en-US" b="1" dirty="0">
                <a:solidFill>
                  <a:srgbClr val="C00000"/>
                </a:solidFill>
                <a:latin typeface="DIN Black" pitchFamily="2" charset="77"/>
              </a:rPr>
              <a:t>Q&amp;A</a:t>
            </a:r>
            <a:endParaRPr lang="en-US" dirty="0"/>
          </a:p>
        </p:txBody>
      </p:sp>
      <p:sp>
        <p:nvSpPr>
          <p:cNvPr id="3" name="Content Placeholder 2">
            <a:extLst>
              <a:ext uri="{FF2B5EF4-FFF2-40B4-BE49-F238E27FC236}">
                <a16:creationId xmlns:a16="http://schemas.microsoft.com/office/drawing/2014/main" id="{B63C83F5-32EE-4683-85C8-6D9FC960BD12}"/>
              </a:ext>
            </a:extLst>
          </p:cNvPr>
          <p:cNvSpPr>
            <a:spLocks noGrp="1"/>
          </p:cNvSpPr>
          <p:nvPr>
            <p:ph idx="1"/>
          </p:nvPr>
        </p:nvSpPr>
        <p:spPr>
          <a:xfrm>
            <a:off x="838200" y="2506662"/>
            <a:ext cx="10515600" cy="4351338"/>
          </a:xfrm>
        </p:spPr>
        <p:txBody>
          <a:bodyPr/>
          <a:lstStyle/>
          <a:p>
            <a:pPr marL="0" indent="0" algn="ctr">
              <a:buNone/>
            </a:pPr>
            <a:r>
              <a:rPr lang="en-US" sz="4400" dirty="0"/>
              <a:t>We are happy to answer any questions you may have</a:t>
            </a:r>
          </a:p>
          <a:p>
            <a:pPr marL="0" indent="0">
              <a:buNone/>
            </a:pPr>
            <a:endParaRPr lang="en-US" dirty="0"/>
          </a:p>
        </p:txBody>
      </p:sp>
    </p:spTree>
    <p:extLst>
      <p:ext uri="{BB962C8B-B14F-4D97-AF65-F5344CB8AC3E}">
        <p14:creationId xmlns:p14="http://schemas.microsoft.com/office/powerpoint/2010/main" val="108794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2386-76E4-486A-B490-66D59E844C04}"/>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Agenda</a:t>
            </a:r>
            <a:endParaRPr lang="en-US" dirty="0"/>
          </a:p>
        </p:txBody>
      </p:sp>
      <p:sp>
        <p:nvSpPr>
          <p:cNvPr id="3" name="Content Placeholder 2">
            <a:extLst>
              <a:ext uri="{FF2B5EF4-FFF2-40B4-BE49-F238E27FC236}">
                <a16:creationId xmlns:a16="http://schemas.microsoft.com/office/drawing/2014/main" id="{B63C83F5-32EE-4683-85C8-6D9FC960BD12}"/>
              </a:ext>
            </a:extLst>
          </p:cNvPr>
          <p:cNvSpPr>
            <a:spLocks noGrp="1"/>
          </p:cNvSpPr>
          <p:nvPr>
            <p:ph idx="1"/>
          </p:nvPr>
        </p:nvSpPr>
        <p:spPr>
          <a:xfrm>
            <a:off x="838200" y="1349636"/>
            <a:ext cx="10515600" cy="4351338"/>
          </a:xfrm>
        </p:spPr>
        <p:txBody>
          <a:bodyPr/>
          <a:lstStyle/>
          <a:p>
            <a:r>
              <a:rPr lang="en-US" dirty="0"/>
              <a:t>Introductions </a:t>
            </a:r>
          </a:p>
          <a:p>
            <a:r>
              <a:rPr lang="en-US" sz="2800" dirty="0"/>
              <a:t>Descriptions of each program and resources</a:t>
            </a:r>
          </a:p>
          <a:p>
            <a:r>
              <a:rPr lang="en-US" sz="2800" dirty="0"/>
              <a:t>Legislation to watch</a:t>
            </a:r>
          </a:p>
          <a:p>
            <a:r>
              <a:rPr lang="en-US" sz="2800" dirty="0"/>
              <a:t>Q&amp;A</a:t>
            </a:r>
          </a:p>
          <a:p>
            <a:endParaRPr lang="en-US" dirty="0"/>
          </a:p>
        </p:txBody>
      </p:sp>
    </p:spTree>
    <p:extLst>
      <p:ext uri="{BB962C8B-B14F-4D97-AF65-F5344CB8AC3E}">
        <p14:creationId xmlns:p14="http://schemas.microsoft.com/office/powerpoint/2010/main" val="143273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BD365-A04E-456A-9C52-69E198809FBB}"/>
              </a:ext>
            </a:extLst>
          </p:cNvPr>
          <p:cNvSpPr>
            <a:spLocks noGrp="1"/>
          </p:cNvSpPr>
          <p:nvPr>
            <p:ph type="title"/>
          </p:nvPr>
        </p:nvSpPr>
        <p:spPr/>
        <p:txBody>
          <a:bodyPr/>
          <a:lstStyle/>
          <a:p>
            <a:r>
              <a:rPr lang="en-US" sz="4400" b="1" dirty="0">
                <a:solidFill>
                  <a:srgbClr val="B22A2D"/>
                </a:solidFill>
                <a:latin typeface="DIN Black" pitchFamily="2" charset="77"/>
                <a:cs typeface="DINOT-Bold" panose="020B0504020101020102" pitchFamily="34" charset="77"/>
              </a:rPr>
              <a:t>Introductions</a:t>
            </a:r>
            <a:endParaRPr lang="en-US" dirty="0"/>
          </a:p>
        </p:txBody>
      </p:sp>
      <p:sp>
        <p:nvSpPr>
          <p:cNvPr id="3" name="Content Placeholder 2">
            <a:extLst>
              <a:ext uri="{FF2B5EF4-FFF2-40B4-BE49-F238E27FC236}">
                <a16:creationId xmlns:a16="http://schemas.microsoft.com/office/drawing/2014/main" id="{3891299A-C937-458F-A272-282C4CD28993}"/>
              </a:ext>
            </a:extLst>
          </p:cNvPr>
          <p:cNvSpPr>
            <a:spLocks noGrp="1"/>
          </p:cNvSpPr>
          <p:nvPr>
            <p:ph idx="1"/>
          </p:nvPr>
        </p:nvSpPr>
        <p:spPr>
          <a:xfrm>
            <a:off x="838200" y="1474896"/>
            <a:ext cx="10861110" cy="4351338"/>
          </a:xfrm>
        </p:spPr>
        <p:txBody>
          <a:bodyPr/>
          <a:lstStyle/>
          <a:p>
            <a:r>
              <a:rPr lang="en-US" dirty="0"/>
              <a:t>Julie Howell, Associate Legislative Director, PVA</a:t>
            </a:r>
          </a:p>
          <a:p>
            <a:endParaRPr lang="en-US" dirty="0"/>
          </a:p>
          <a:p>
            <a:r>
              <a:rPr lang="en-US" dirty="0"/>
              <a:t>Wayne Broadfield, </a:t>
            </a:r>
            <a:r>
              <a:rPr lang="en-US" b="0" i="0" u="none" strike="noStrike" dirty="0">
                <a:solidFill>
                  <a:srgbClr val="212121"/>
                </a:solidFill>
                <a:effectLst/>
                <a:latin typeface="Calibri" panose="020F0502020204030204" pitchFamily="34" charset="0"/>
              </a:rPr>
              <a:t>Associate Director of Architecture, PVA</a:t>
            </a:r>
          </a:p>
          <a:p>
            <a:endParaRPr lang="en-US" dirty="0"/>
          </a:p>
          <a:p>
            <a:r>
              <a:rPr lang="en-US" dirty="0"/>
              <a:t>Jason </a:t>
            </a:r>
            <a:r>
              <a:rPr lang="en-US" sz="2800" dirty="0" err="1"/>
              <a:t>Latona</a:t>
            </a:r>
            <a:r>
              <a:rPr lang="en-US" sz="2800" dirty="0"/>
              <a:t>; Chief, Specialty Adapted Housing, Dept. of VA</a:t>
            </a:r>
          </a:p>
          <a:p>
            <a:endParaRPr lang="en-US" sz="2800" dirty="0"/>
          </a:p>
          <a:p>
            <a:r>
              <a:rPr lang="en-US" sz="2800" dirty="0"/>
              <a:t>Michael </a:t>
            </a:r>
            <a:r>
              <a:rPr lang="en-US" sz="2800" dirty="0" err="1"/>
              <a:t>DeLaRosa</a:t>
            </a:r>
            <a:r>
              <a:rPr lang="en-US" sz="2800" dirty="0"/>
              <a:t>; 2</a:t>
            </a:r>
            <a:r>
              <a:rPr lang="en-US" sz="2800" baseline="30000" dirty="0"/>
              <a:t>nd</a:t>
            </a:r>
            <a:r>
              <a:rPr lang="en-US" sz="2800" dirty="0"/>
              <a:t> Director of Veterans Build, Habitat for Humanity</a:t>
            </a:r>
          </a:p>
          <a:p>
            <a:endParaRPr lang="en-US" dirty="0"/>
          </a:p>
        </p:txBody>
      </p:sp>
    </p:spTree>
    <p:extLst>
      <p:ext uri="{BB962C8B-B14F-4D97-AF65-F5344CB8AC3E}">
        <p14:creationId xmlns:p14="http://schemas.microsoft.com/office/powerpoint/2010/main" val="101114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FA2C-1A3E-B745-9595-D1C067DD8A28}"/>
              </a:ext>
            </a:extLst>
          </p:cNvPr>
          <p:cNvSpPr>
            <a:spLocks noGrp="1"/>
          </p:cNvSpPr>
          <p:nvPr>
            <p:ph type="title"/>
          </p:nvPr>
        </p:nvSpPr>
        <p:spPr>
          <a:xfrm>
            <a:off x="2350196" y="2103437"/>
            <a:ext cx="7491608" cy="1325563"/>
          </a:xfrm>
        </p:spPr>
        <p:txBody>
          <a:bodyPr/>
          <a:lstStyle/>
          <a:p>
            <a:pPr algn="ctr"/>
            <a:r>
              <a:rPr lang="en-US" sz="4400" b="1" dirty="0">
                <a:solidFill>
                  <a:srgbClr val="B22A2D"/>
                </a:solidFill>
                <a:latin typeface="DIN Black" pitchFamily="2" charset="77"/>
                <a:cs typeface="DINOT-Bold" panose="020B0504020101020102" pitchFamily="34" charset="77"/>
              </a:rPr>
              <a:t>Specially Adapted Housing</a:t>
            </a:r>
            <a:br>
              <a:rPr lang="en-US" sz="4400" b="1" dirty="0">
                <a:solidFill>
                  <a:srgbClr val="B22A2D"/>
                </a:solidFill>
                <a:latin typeface="DIN Black" pitchFamily="2" charset="77"/>
                <a:cs typeface="DINOT-Bold" panose="020B0504020101020102" pitchFamily="34" charset="77"/>
              </a:rPr>
            </a:br>
            <a:r>
              <a:rPr lang="en-US" sz="4400" b="1" dirty="0">
                <a:solidFill>
                  <a:srgbClr val="B22A2D"/>
                </a:solidFill>
                <a:latin typeface="DIN Black" pitchFamily="2" charset="77"/>
                <a:cs typeface="DINOT-Bold" panose="020B0504020101020102" pitchFamily="34" charset="77"/>
              </a:rPr>
              <a:t>Department of Veteran Affairs</a:t>
            </a:r>
            <a:br>
              <a:rPr lang="en-US" sz="4400" b="1" dirty="0">
                <a:solidFill>
                  <a:srgbClr val="B22A2D"/>
                </a:solidFill>
                <a:latin typeface="DIN Black" pitchFamily="2" charset="77"/>
                <a:cs typeface="DINOT-Bold" panose="020B0504020101020102" pitchFamily="34" charset="77"/>
              </a:rPr>
            </a:br>
            <a:r>
              <a:rPr lang="en-US" sz="2000" b="1" dirty="0">
                <a:latin typeface="DIN Black" pitchFamily="2" charset="77"/>
                <a:cs typeface="DINOT-Bold" panose="020B0504020101020102" pitchFamily="34" charset="77"/>
              </a:rPr>
              <a:t>Flip to other presentation</a:t>
            </a:r>
            <a:endParaRPr lang="en-US" dirty="0"/>
          </a:p>
        </p:txBody>
      </p:sp>
    </p:spTree>
    <p:extLst>
      <p:ext uri="{BB962C8B-B14F-4D97-AF65-F5344CB8AC3E}">
        <p14:creationId xmlns:p14="http://schemas.microsoft.com/office/powerpoint/2010/main" val="395069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BFA2C-1A3E-B745-9595-D1C067DD8A28}"/>
              </a:ext>
            </a:extLst>
          </p:cNvPr>
          <p:cNvSpPr>
            <a:spLocks noGrp="1"/>
          </p:cNvSpPr>
          <p:nvPr>
            <p:ph type="title"/>
          </p:nvPr>
        </p:nvSpPr>
        <p:spPr>
          <a:xfrm>
            <a:off x="2350196" y="2103437"/>
            <a:ext cx="7491608" cy="1325563"/>
          </a:xfrm>
        </p:spPr>
        <p:txBody>
          <a:bodyPr/>
          <a:lstStyle/>
          <a:p>
            <a:pPr algn="ctr"/>
            <a:r>
              <a:rPr lang="en-US" sz="4400" b="1" dirty="0">
                <a:solidFill>
                  <a:srgbClr val="B22A2D"/>
                </a:solidFill>
                <a:latin typeface="DIN Black" pitchFamily="2" charset="77"/>
                <a:cs typeface="DINOT-Bold" panose="020B0504020101020102" pitchFamily="34" charset="77"/>
              </a:rPr>
              <a:t>Habitat For Humanity</a:t>
            </a:r>
            <a:br>
              <a:rPr lang="en-US" sz="4400" b="1">
                <a:solidFill>
                  <a:srgbClr val="B22A2D"/>
                </a:solidFill>
                <a:latin typeface="DIN Black" pitchFamily="2" charset="77"/>
                <a:cs typeface="DINOT-Bold" panose="020B0504020101020102" pitchFamily="34" charset="77"/>
              </a:rPr>
            </a:br>
            <a:r>
              <a:rPr lang="en-US" sz="4400" b="1">
                <a:solidFill>
                  <a:srgbClr val="B22A2D"/>
                </a:solidFill>
                <a:latin typeface="DIN Black" pitchFamily="2" charset="77"/>
                <a:cs typeface="DINOT-Bold" panose="020B0504020101020102" pitchFamily="34" charset="77"/>
              </a:rPr>
              <a:t>Veterans </a:t>
            </a:r>
            <a:r>
              <a:rPr lang="en-US" sz="4400" b="1" dirty="0">
                <a:solidFill>
                  <a:srgbClr val="B22A2D"/>
                </a:solidFill>
                <a:latin typeface="DIN Black" pitchFamily="2" charset="77"/>
                <a:cs typeface="DINOT-Bold" panose="020B0504020101020102" pitchFamily="34" charset="77"/>
              </a:rPr>
              <a:t>Builds</a:t>
            </a:r>
            <a:endParaRPr lang="en-US" dirty="0"/>
          </a:p>
        </p:txBody>
      </p:sp>
    </p:spTree>
    <p:extLst>
      <p:ext uri="{BB962C8B-B14F-4D97-AF65-F5344CB8AC3E}">
        <p14:creationId xmlns:p14="http://schemas.microsoft.com/office/powerpoint/2010/main" val="118830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CA9252-1A93-65D9-1736-77508B61E87F}"/>
              </a:ext>
            </a:extLst>
          </p:cNvPr>
          <p:cNvSpPr>
            <a:spLocks noGrp="1"/>
          </p:cNvSpPr>
          <p:nvPr>
            <p:ph type="body" sz="quarter" idx="11"/>
          </p:nvPr>
        </p:nvSpPr>
        <p:spPr/>
        <p:txBody>
          <a:bodyPr/>
          <a:lstStyle/>
          <a:p>
            <a:r>
              <a:rPr lang="en-US" dirty="0"/>
              <a:t>Build. Educate. Employ. Engage. Honor.</a:t>
            </a:r>
          </a:p>
        </p:txBody>
      </p:sp>
      <p:sp>
        <p:nvSpPr>
          <p:cNvPr id="3" name="Text Placeholder 2">
            <a:extLst>
              <a:ext uri="{FF2B5EF4-FFF2-40B4-BE49-F238E27FC236}">
                <a16:creationId xmlns:a16="http://schemas.microsoft.com/office/drawing/2014/main" id="{31767243-5EA6-8F1A-A3B1-9CF41D742966}"/>
              </a:ext>
            </a:extLst>
          </p:cNvPr>
          <p:cNvSpPr>
            <a:spLocks noGrp="1"/>
          </p:cNvSpPr>
          <p:nvPr>
            <p:ph type="body" sz="quarter" idx="12"/>
          </p:nvPr>
        </p:nvSpPr>
        <p:spPr/>
        <p:txBody>
          <a:bodyPr/>
          <a:lstStyle/>
          <a:p>
            <a:r>
              <a:rPr lang="en-US" dirty="0"/>
              <a:t>Michael A. DeLaRosa | US Marine</a:t>
            </a:r>
          </a:p>
          <a:p>
            <a:r>
              <a:rPr lang="en-US" dirty="0" err="1"/>
              <a:t>mdelarosa@habitat.org</a:t>
            </a:r>
            <a:endParaRPr lang="en-US" dirty="0"/>
          </a:p>
        </p:txBody>
      </p:sp>
    </p:spTree>
    <p:extLst>
      <p:ext uri="{BB962C8B-B14F-4D97-AF65-F5344CB8AC3E}">
        <p14:creationId xmlns:p14="http://schemas.microsoft.com/office/powerpoint/2010/main" val="209512502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25329E-2056-F881-5701-ECFEF4419CC9}"/>
              </a:ext>
            </a:extLst>
          </p:cNvPr>
          <p:cNvSpPr>
            <a:spLocks noGrp="1"/>
          </p:cNvSpPr>
          <p:nvPr>
            <p:ph type="body" sz="quarter" idx="10"/>
          </p:nvPr>
        </p:nvSpPr>
        <p:spPr/>
        <p:txBody>
          <a:bodyPr/>
          <a:lstStyle/>
          <a:p>
            <a:r>
              <a:rPr lang="en-US" dirty="0"/>
              <a:t>Habitat for Humanity International</a:t>
            </a:r>
          </a:p>
        </p:txBody>
      </p:sp>
      <p:sp>
        <p:nvSpPr>
          <p:cNvPr id="4" name="Text Placeholder 3">
            <a:extLst>
              <a:ext uri="{FF2B5EF4-FFF2-40B4-BE49-F238E27FC236}">
                <a16:creationId xmlns:a16="http://schemas.microsoft.com/office/drawing/2014/main" id="{4D9D82AD-07E3-F3B1-4400-AB5B51888155}"/>
              </a:ext>
            </a:extLst>
          </p:cNvPr>
          <p:cNvSpPr>
            <a:spLocks noGrp="1"/>
          </p:cNvSpPr>
          <p:nvPr>
            <p:ph type="body" sz="quarter" idx="13"/>
          </p:nvPr>
        </p:nvSpPr>
        <p:spPr/>
        <p:txBody>
          <a:bodyPr/>
          <a:lstStyle/>
          <a:p>
            <a:r>
              <a:rPr lang="en-US" sz="2000" dirty="0"/>
              <a:t>Habitat for Humanity International (HFHI) aims to provide grant making, technical assistance, and support to our affiliate network of 1,000+ local sites across the US</a:t>
            </a:r>
          </a:p>
          <a:p>
            <a:endParaRPr lang="en-US" sz="2000" dirty="0"/>
          </a:p>
          <a:p>
            <a:r>
              <a:rPr lang="en-US" sz="2000" dirty="0"/>
              <a:t>Each Habitat site are their own 501(c)3 organization, with their own board of directors</a:t>
            </a:r>
          </a:p>
          <a:p>
            <a:endParaRPr lang="en-US" sz="2000" dirty="0"/>
          </a:p>
          <a:p>
            <a:r>
              <a:rPr lang="en-US" sz="2000" dirty="0"/>
              <a:t>Habitat programming varies by site, all sites create affordable homeownership opportunities for low-income families, some sites also do home preservation, other do a range of additional programs</a:t>
            </a:r>
          </a:p>
        </p:txBody>
      </p:sp>
      <p:pic>
        <p:nvPicPr>
          <p:cNvPr id="16" name="Picture Placeholder 15">
            <a:extLst>
              <a:ext uri="{FF2B5EF4-FFF2-40B4-BE49-F238E27FC236}">
                <a16:creationId xmlns:a16="http://schemas.microsoft.com/office/drawing/2014/main" id="{FCC73CC4-487A-1269-FF9D-4858BCC75BC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4758" r="14616"/>
          <a:stretch/>
        </p:blipFill>
        <p:spPr>
          <a:xfrm>
            <a:off x="8654540" y="520886"/>
            <a:ext cx="3322320"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ACD96EA3-197B-D217-1108-934B59F6C952}"/>
              </a:ext>
            </a:extLst>
          </p:cNvPr>
          <p:cNvPicPr>
            <a:picLocks noChangeAspect="1"/>
          </p:cNvPicPr>
          <p:nvPr/>
        </p:nvPicPr>
        <p:blipFill>
          <a:blip r:embed="rId4"/>
          <a:stretch>
            <a:fillRect/>
          </a:stretch>
        </p:blipFill>
        <p:spPr>
          <a:xfrm>
            <a:off x="1" y="6092918"/>
            <a:ext cx="12192000" cy="774514"/>
          </a:xfrm>
          <a:prstGeom prst="rect">
            <a:avLst/>
          </a:prstGeom>
        </p:spPr>
      </p:pic>
    </p:spTree>
    <p:extLst>
      <p:ext uri="{BB962C8B-B14F-4D97-AF65-F5344CB8AC3E}">
        <p14:creationId xmlns:p14="http://schemas.microsoft.com/office/powerpoint/2010/main" val="125674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CF7EF9-D341-BE52-2BDA-14307499CB93}"/>
              </a:ext>
            </a:extLst>
          </p:cNvPr>
          <p:cNvGrpSpPr/>
          <p:nvPr/>
        </p:nvGrpSpPr>
        <p:grpSpPr>
          <a:xfrm>
            <a:off x="135467" y="1058949"/>
            <a:ext cx="11921067" cy="5152720"/>
            <a:chOff x="1039117" y="1023283"/>
            <a:chExt cx="10482054" cy="5116368"/>
          </a:xfrm>
        </p:grpSpPr>
        <p:pic>
          <p:nvPicPr>
            <p:cNvPr id="3" name="Picture 2">
              <a:extLst>
                <a:ext uri="{FF2B5EF4-FFF2-40B4-BE49-F238E27FC236}">
                  <a16:creationId xmlns:a16="http://schemas.microsoft.com/office/drawing/2014/main" id="{7F7EA9FE-C266-D0C4-AC45-8948B15A1C2C}"/>
                </a:ext>
              </a:extLst>
            </p:cNvPr>
            <p:cNvPicPr>
              <a:picLocks noChangeAspect="1"/>
            </p:cNvPicPr>
            <p:nvPr/>
          </p:nvPicPr>
          <p:blipFill rotWithShape="1">
            <a:blip r:embed="rId3">
              <a:extLst>
                <a:ext uri="{28A0092B-C50C-407E-A947-70E740481C1C}">
                  <a14:useLocalDpi xmlns:a14="http://schemas.microsoft.com/office/drawing/2010/main" val="0"/>
                </a:ext>
              </a:extLst>
            </a:blip>
            <a:srcRect l="32512" t="7859" r="27623" b="18883"/>
            <a:stretch/>
          </p:blipFill>
          <p:spPr>
            <a:xfrm>
              <a:off x="1039117" y="1727383"/>
              <a:ext cx="1836667" cy="2284675"/>
            </a:xfrm>
            <a:prstGeom prst="rect">
              <a:avLst/>
            </a:prstGeom>
          </p:spPr>
        </p:pic>
        <p:sp>
          <p:nvSpPr>
            <p:cNvPr id="4" name="TextBox 3">
              <a:extLst>
                <a:ext uri="{FF2B5EF4-FFF2-40B4-BE49-F238E27FC236}">
                  <a16:creationId xmlns:a16="http://schemas.microsoft.com/office/drawing/2014/main" id="{C411BD49-1AA9-D45F-83B5-8740A5658C96}"/>
                </a:ext>
              </a:extLst>
            </p:cNvPr>
            <p:cNvSpPr txBox="1"/>
            <p:nvPr/>
          </p:nvSpPr>
          <p:spPr>
            <a:xfrm>
              <a:off x="1039117" y="1032122"/>
              <a:ext cx="1836668" cy="499219"/>
            </a:xfrm>
            <a:prstGeom prst="rect">
              <a:avLst/>
            </a:prstGeom>
            <a:noFill/>
          </p:spPr>
          <p:txBody>
            <a:bodyPr wrap="square" rtlCol="0">
              <a:spAutoFit/>
            </a:bodyPr>
            <a:lstStyle/>
            <a:p>
              <a:pPr algn="ctr"/>
              <a:r>
                <a:rPr lang="en-US" sz="2667" b="1" dirty="0">
                  <a:solidFill>
                    <a:srgbClr val="89262F"/>
                  </a:solidFill>
                  <a:latin typeface="Helvetica" pitchFamily="2" charset="0"/>
                </a:rPr>
                <a:t>BUILD</a:t>
              </a:r>
              <a:endParaRPr lang="en-US" sz="3200" b="1" dirty="0">
                <a:solidFill>
                  <a:srgbClr val="89262F"/>
                </a:solidFill>
                <a:latin typeface="Helvetica" pitchFamily="2" charset="0"/>
              </a:endParaRPr>
            </a:p>
          </p:txBody>
        </p:sp>
        <p:sp>
          <p:nvSpPr>
            <p:cNvPr id="5" name="TextBox 4">
              <a:extLst>
                <a:ext uri="{FF2B5EF4-FFF2-40B4-BE49-F238E27FC236}">
                  <a16:creationId xmlns:a16="http://schemas.microsoft.com/office/drawing/2014/main" id="{4793B112-19FC-0678-AE1D-F4D1839373C6}"/>
                </a:ext>
              </a:extLst>
            </p:cNvPr>
            <p:cNvSpPr txBox="1"/>
            <p:nvPr/>
          </p:nvSpPr>
          <p:spPr>
            <a:xfrm>
              <a:off x="5359867" y="1032122"/>
              <a:ext cx="1836668" cy="499219"/>
            </a:xfrm>
            <a:prstGeom prst="rect">
              <a:avLst/>
            </a:prstGeom>
            <a:noFill/>
          </p:spPr>
          <p:txBody>
            <a:bodyPr wrap="square" rtlCol="0">
              <a:spAutoFit/>
            </a:bodyPr>
            <a:lstStyle/>
            <a:p>
              <a:pPr algn="ctr"/>
              <a:r>
                <a:rPr lang="en-US" sz="2667" b="1">
                  <a:solidFill>
                    <a:srgbClr val="89262F"/>
                  </a:solidFill>
                  <a:latin typeface="Helvetica" pitchFamily="2" charset="0"/>
                </a:rPr>
                <a:t>EMPLOY</a:t>
              </a:r>
            </a:p>
          </p:txBody>
        </p:sp>
        <p:sp>
          <p:nvSpPr>
            <p:cNvPr id="6" name="TextBox 5">
              <a:extLst>
                <a:ext uri="{FF2B5EF4-FFF2-40B4-BE49-F238E27FC236}">
                  <a16:creationId xmlns:a16="http://schemas.microsoft.com/office/drawing/2014/main" id="{2A90D232-6C66-EC3F-D5D8-DBDCD8CEC9DC}"/>
                </a:ext>
              </a:extLst>
            </p:cNvPr>
            <p:cNvSpPr txBox="1"/>
            <p:nvPr/>
          </p:nvSpPr>
          <p:spPr>
            <a:xfrm>
              <a:off x="3201432" y="1038731"/>
              <a:ext cx="1832788" cy="499219"/>
            </a:xfrm>
            <a:prstGeom prst="rect">
              <a:avLst/>
            </a:prstGeom>
            <a:noFill/>
          </p:spPr>
          <p:txBody>
            <a:bodyPr wrap="square" rtlCol="0">
              <a:spAutoFit/>
            </a:bodyPr>
            <a:lstStyle/>
            <a:p>
              <a:pPr algn="ctr"/>
              <a:r>
                <a:rPr lang="en-US" sz="2667" b="1">
                  <a:solidFill>
                    <a:srgbClr val="89262F"/>
                  </a:solidFill>
                  <a:latin typeface="Helvetica" pitchFamily="2" charset="0"/>
                </a:rPr>
                <a:t>EDUCATE</a:t>
              </a:r>
              <a:endParaRPr lang="en-US" sz="3467" b="1">
                <a:solidFill>
                  <a:srgbClr val="89262F"/>
                </a:solidFill>
                <a:latin typeface="Helvetica" pitchFamily="2" charset="0"/>
              </a:endParaRPr>
            </a:p>
          </p:txBody>
        </p:sp>
        <p:sp>
          <p:nvSpPr>
            <p:cNvPr id="7" name="TextBox 6">
              <a:extLst>
                <a:ext uri="{FF2B5EF4-FFF2-40B4-BE49-F238E27FC236}">
                  <a16:creationId xmlns:a16="http://schemas.microsoft.com/office/drawing/2014/main" id="{A62367E7-D080-8A76-9B9A-CFA4F24C190F}"/>
                </a:ext>
              </a:extLst>
            </p:cNvPr>
            <p:cNvSpPr txBox="1"/>
            <p:nvPr/>
          </p:nvSpPr>
          <p:spPr>
            <a:xfrm>
              <a:off x="7522186" y="1023283"/>
              <a:ext cx="1836668" cy="499219"/>
            </a:xfrm>
            <a:prstGeom prst="rect">
              <a:avLst/>
            </a:prstGeom>
            <a:noFill/>
          </p:spPr>
          <p:txBody>
            <a:bodyPr wrap="square" rtlCol="0">
              <a:spAutoFit/>
            </a:bodyPr>
            <a:lstStyle/>
            <a:p>
              <a:pPr algn="ctr"/>
              <a:r>
                <a:rPr lang="en-US" sz="2667" b="1">
                  <a:solidFill>
                    <a:srgbClr val="89262F"/>
                  </a:solidFill>
                  <a:latin typeface="Helvetica" pitchFamily="2" charset="0"/>
                </a:rPr>
                <a:t>ENGAGE</a:t>
              </a:r>
            </a:p>
          </p:txBody>
        </p:sp>
        <p:sp>
          <p:nvSpPr>
            <p:cNvPr id="8" name="TextBox 7">
              <a:extLst>
                <a:ext uri="{FF2B5EF4-FFF2-40B4-BE49-F238E27FC236}">
                  <a16:creationId xmlns:a16="http://schemas.microsoft.com/office/drawing/2014/main" id="{28050FA0-A0C1-9E61-30AA-A0FF5CBA8750}"/>
                </a:ext>
              </a:extLst>
            </p:cNvPr>
            <p:cNvSpPr txBox="1"/>
            <p:nvPr/>
          </p:nvSpPr>
          <p:spPr>
            <a:xfrm>
              <a:off x="9684503" y="1023284"/>
              <a:ext cx="1836668" cy="499219"/>
            </a:xfrm>
            <a:prstGeom prst="rect">
              <a:avLst/>
            </a:prstGeom>
            <a:noFill/>
          </p:spPr>
          <p:txBody>
            <a:bodyPr wrap="square" rtlCol="0">
              <a:spAutoFit/>
            </a:bodyPr>
            <a:lstStyle/>
            <a:p>
              <a:pPr algn="ctr"/>
              <a:r>
                <a:rPr lang="en-US" sz="2667" b="1">
                  <a:solidFill>
                    <a:srgbClr val="89262F"/>
                  </a:solidFill>
                  <a:latin typeface="Helvetica" pitchFamily="2" charset="0"/>
                </a:rPr>
                <a:t>HONOR</a:t>
              </a:r>
              <a:endParaRPr lang="en-US" sz="3467" b="1">
                <a:solidFill>
                  <a:srgbClr val="89262F"/>
                </a:solidFill>
                <a:latin typeface="Helvetica" pitchFamily="2" charset="0"/>
              </a:endParaRPr>
            </a:p>
          </p:txBody>
        </p:sp>
        <p:sp>
          <p:nvSpPr>
            <p:cNvPr id="9" name="TextBox 8">
              <a:extLst>
                <a:ext uri="{FF2B5EF4-FFF2-40B4-BE49-F238E27FC236}">
                  <a16:creationId xmlns:a16="http://schemas.microsoft.com/office/drawing/2014/main" id="{B4ED110B-C886-C966-84C3-A23E8F28F216}"/>
                </a:ext>
              </a:extLst>
            </p:cNvPr>
            <p:cNvSpPr txBox="1"/>
            <p:nvPr/>
          </p:nvSpPr>
          <p:spPr>
            <a:xfrm>
              <a:off x="1042996" y="4214877"/>
              <a:ext cx="1832788" cy="1375224"/>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Programs to </a:t>
              </a:r>
              <a:r>
                <a:rPr lang="en-US" sz="1400" b="1" dirty="0">
                  <a:solidFill>
                    <a:schemeClr val="tx1">
                      <a:lumMod val="65000"/>
                      <a:lumOff val="35000"/>
                    </a:schemeClr>
                  </a:solidFill>
                  <a:latin typeface="Helvetica" pitchFamily="2" charset="0"/>
                </a:rPr>
                <a:t>build,  maintain and preserve </a:t>
              </a:r>
              <a:r>
                <a:rPr lang="en-US" sz="1400" dirty="0">
                  <a:solidFill>
                    <a:schemeClr val="tx1">
                      <a:lumMod val="65000"/>
                      <a:lumOff val="35000"/>
                    </a:schemeClr>
                  </a:solidFill>
                  <a:latin typeface="Helvetica" pitchFamily="2" charset="0"/>
                </a:rPr>
                <a:t>homes and make them more accessible, energy-efficient and affordable.</a:t>
              </a:r>
              <a:endParaRPr lang="en-US" sz="1400" b="1" dirty="0">
                <a:solidFill>
                  <a:schemeClr val="tx1">
                    <a:lumMod val="65000"/>
                    <a:lumOff val="35000"/>
                  </a:schemeClr>
                </a:solidFill>
                <a:latin typeface="Helvetica" pitchFamily="2" charset="0"/>
              </a:endParaRPr>
            </a:p>
          </p:txBody>
        </p:sp>
        <p:sp>
          <p:nvSpPr>
            <p:cNvPr id="10" name="TextBox 9">
              <a:extLst>
                <a:ext uri="{FF2B5EF4-FFF2-40B4-BE49-F238E27FC236}">
                  <a16:creationId xmlns:a16="http://schemas.microsoft.com/office/drawing/2014/main" id="{733947BD-DACB-70D7-9B7B-97E01DE001A7}"/>
                </a:ext>
              </a:extLst>
            </p:cNvPr>
            <p:cNvSpPr txBox="1"/>
            <p:nvPr/>
          </p:nvSpPr>
          <p:spPr>
            <a:xfrm>
              <a:off x="3201432" y="4214877"/>
              <a:ext cx="1832787" cy="1375224"/>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We offer workshops on </a:t>
              </a:r>
              <a:r>
                <a:rPr lang="en-US" sz="1400" b="1" dirty="0">
                  <a:solidFill>
                    <a:schemeClr val="tx1">
                      <a:lumMod val="65000"/>
                      <a:lumOff val="35000"/>
                    </a:schemeClr>
                  </a:solidFill>
                  <a:latin typeface="Helvetica" pitchFamily="2" charset="0"/>
                </a:rPr>
                <a:t>financial literacy, home maintenance</a:t>
              </a:r>
              <a:r>
                <a:rPr lang="en-US" sz="1400" dirty="0">
                  <a:solidFill>
                    <a:schemeClr val="tx1">
                      <a:lumMod val="65000"/>
                      <a:lumOff val="35000"/>
                    </a:schemeClr>
                  </a:solidFill>
                  <a:latin typeface="Helvetica" pitchFamily="2" charset="0"/>
                </a:rPr>
                <a:t>, and more to empowering Veterans with knowledge.</a:t>
              </a:r>
              <a:endParaRPr lang="en-US" sz="1400" b="1" dirty="0">
                <a:solidFill>
                  <a:schemeClr val="tx1">
                    <a:lumMod val="50000"/>
                    <a:lumOff val="50000"/>
                  </a:schemeClr>
                </a:solidFill>
                <a:latin typeface="Helvetica" pitchFamily="2" charset="0"/>
              </a:endParaRPr>
            </a:p>
          </p:txBody>
        </p:sp>
        <p:sp>
          <p:nvSpPr>
            <p:cNvPr id="11" name="TextBox 10">
              <a:extLst>
                <a:ext uri="{FF2B5EF4-FFF2-40B4-BE49-F238E27FC236}">
                  <a16:creationId xmlns:a16="http://schemas.microsoft.com/office/drawing/2014/main" id="{CF3A28B6-39D0-4373-4A75-CB40C21F5AA9}"/>
                </a:ext>
              </a:extLst>
            </p:cNvPr>
            <p:cNvSpPr txBox="1"/>
            <p:nvPr/>
          </p:nvSpPr>
          <p:spPr>
            <a:xfrm>
              <a:off x="5359867" y="4092096"/>
              <a:ext cx="1836668" cy="2047555"/>
            </a:xfrm>
            <a:prstGeom prst="rect">
              <a:avLst/>
            </a:prstGeom>
            <a:noFill/>
          </p:spPr>
          <p:txBody>
            <a:bodyPr wrap="square" lIns="121920" tIns="60960" rIns="121920" bIns="60960" rtlCol="0" anchor="t">
              <a:spAutoFit/>
            </a:bodyPr>
            <a:lstStyle/>
            <a:p>
              <a:pPr algn="ctr"/>
              <a:r>
                <a:rPr lang="en-US" sz="1400" dirty="0">
                  <a:solidFill>
                    <a:schemeClr val="tx1">
                      <a:lumMod val="65000"/>
                      <a:lumOff val="35000"/>
                    </a:schemeClr>
                  </a:solidFill>
                  <a:latin typeface="Helvetica" pitchFamily="2" charset="0"/>
                </a:rPr>
                <a:t>We value skill sets gained from military service. We </a:t>
              </a:r>
              <a:r>
                <a:rPr lang="en-US" sz="1400" b="1" dirty="0">
                  <a:solidFill>
                    <a:schemeClr val="tx1">
                      <a:lumMod val="65000"/>
                      <a:lumOff val="35000"/>
                    </a:schemeClr>
                  </a:solidFill>
                  <a:latin typeface="Helvetica" pitchFamily="2" charset="0"/>
                </a:rPr>
                <a:t>recruit</a:t>
              </a:r>
              <a:r>
                <a:rPr lang="en-US" sz="1400" dirty="0">
                  <a:solidFill>
                    <a:schemeClr val="tx1">
                      <a:lumMod val="65000"/>
                      <a:lumOff val="35000"/>
                    </a:schemeClr>
                  </a:solidFill>
                  <a:latin typeface="Helvetica" pitchFamily="2" charset="0"/>
                </a:rPr>
                <a:t> Veterans to work at Habitat as </a:t>
              </a:r>
              <a:r>
                <a:rPr lang="en-US" sz="1400" b="1" dirty="0">
                  <a:solidFill>
                    <a:schemeClr val="tx1">
                      <a:lumMod val="65000"/>
                      <a:lumOff val="35000"/>
                    </a:schemeClr>
                  </a:solidFill>
                  <a:latin typeface="Helvetica" pitchFamily="2" charset="0"/>
                </a:rPr>
                <a:t>employees</a:t>
              </a:r>
              <a:r>
                <a:rPr lang="en-US" sz="1400" dirty="0">
                  <a:solidFill>
                    <a:schemeClr val="tx1">
                      <a:lumMod val="65000"/>
                      <a:lumOff val="35000"/>
                    </a:schemeClr>
                  </a:solidFill>
                  <a:latin typeface="Helvetica" pitchFamily="2" charset="0"/>
                </a:rPr>
                <a:t>, </a:t>
              </a:r>
              <a:r>
                <a:rPr lang="en-US" sz="1400" b="1" dirty="0">
                  <a:solidFill>
                    <a:schemeClr val="tx1">
                      <a:lumMod val="65000"/>
                      <a:lumOff val="35000"/>
                    </a:schemeClr>
                  </a:solidFill>
                  <a:latin typeface="Helvetica" pitchFamily="2" charset="0"/>
                </a:rPr>
                <a:t>board members</a:t>
              </a:r>
              <a:r>
                <a:rPr lang="en-US" sz="1400" dirty="0">
                  <a:solidFill>
                    <a:schemeClr val="tx1">
                      <a:lumMod val="65000"/>
                      <a:lumOff val="35000"/>
                    </a:schemeClr>
                  </a:solidFill>
                  <a:latin typeface="Helvetica" pitchFamily="2" charset="0"/>
                </a:rPr>
                <a:t>, extended volunteers, and               AmeriCorps members.</a:t>
              </a:r>
              <a:endParaRPr lang="en-US" sz="1400" b="1" dirty="0">
                <a:solidFill>
                  <a:schemeClr val="tx1">
                    <a:lumMod val="65000"/>
                    <a:lumOff val="35000"/>
                  </a:schemeClr>
                </a:solidFill>
                <a:latin typeface="Helvetica" pitchFamily="2" charset="0"/>
              </a:endParaRPr>
            </a:p>
          </p:txBody>
        </p:sp>
        <p:sp>
          <p:nvSpPr>
            <p:cNvPr id="12" name="TextBox 11">
              <a:extLst>
                <a:ext uri="{FF2B5EF4-FFF2-40B4-BE49-F238E27FC236}">
                  <a16:creationId xmlns:a16="http://schemas.microsoft.com/office/drawing/2014/main" id="{DFF6DB03-87E3-0185-D5D5-7E8584DC59DA}"/>
                </a:ext>
              </a:extLst>
            </p:cNvPr>
            <p:cNvSpPr txBox="1"/>
            <p:nvPr/>
          </p:nvSpPr>
          <p:spPr>
            <a:xfrm>
              <a:off x="7522186" y="4214338"/>
              <a:ext cx="1836668" cy="1803071"/>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We provide </a:t>
              </a:r>
              <a:r>
                <a:rPr lang="en-US" sz="1400" b="1" dirty="0">
                  <a:solidFill>
                    <a:schemeClr val="tx1">
                      <a:lumMod val="65000"/>
                      <a:lumOff val="35000"/>
                    </a:schemeClr>
                  </a:solidFill>
                  <a:latin typeface="Helvetica" pitchFamily="2" charset="0"/>
                </a:rPr>
                <a:t>experiences</a:t>
              </a:r>
              <a:r>
                <a:rPr lang="en-US" sz="1400" dirty="0">
                  <a:solidFill>
                    <a:schemeClr val="tx1">
                      <a:lumMod val="65000"/>
                      <a:lumOff val="35000"/>
                    </a:schemeClr>
                  </a:solidFill>
                  <a:latin typeface="Helvetica" pitchFamily="2" charset="0"/>
                </a:rPr>
                <a:t> help bridge the gap and ease the transition to civilian life and </a:t>
              </a:r>
              <a:r>
                <a:rPr lang="en-US" sz="1400" b="1" dirty="0">
                  <a:solidFill>
                    <a:schemeClr val="tx1">
                      <a:lumMod val="65000"/>
                      <a:lumOff val="35000"/>
                    </a:schemeClr>
                  </a:solidFill>
                  <a:latin typeface="Helvetica" pitchFamily="2" charset="0"/>
                </a:rPr>
                <a:t>communities come together </a:t>
              </a:r>
              <a:r>
                <a:rPr lang="en-US" sz="1400" dirty="0">
                  <a:solidFill>
                    <a:schemeClr val="tx1">
                      <a:lumMod val="65000"/>
                      <a:lumOff val="35000"/>
                    </a:schemeClr>
                  </a:solidFill>
                  <a:latin typeface="Helvetica" pitchFamily="2" charset="0"/>
                </a:rPr>
                <a:t>and </a:t>
              </a:r>
              <a:r>
                <a:rPr lang="en-US" sz="1400" b="1" dirty="0">
                  <a:solidFill>
                    <a:schemeClr val="tx1">
                      <a:lumMod val="65000"/>
                      <a:lumOff val="35000"/>
                    </a:schemeClr>
                  </a:solidFill>
                  <a:latin typeface="Helvetica" pitchFamily="2" charset="0"/>
                </a:rPr>
                <a:t>foster connections</a:t>
              </a:r>
              <a:r>
                <a:rPr lang="en-US" sz="1400" dirty="0">
                  <a:solidFill>
                    <a:schemeClr val="tx1">
                      <a:lumMod val="65000"/>
                      <a:lumOff val="35000"/>
                    </a:schemeClr>
                  </a:solidFill>
                  <a:latin typeface="Helvetica" pitchFamily="2" charset="0"/>
                </a:rPr>
                <a:t>.</a:t>
              </a:r>
              <a:endParaRPr lang="en-US" sz="1400" b="1" dirty="0">
                <a:solidFill>
                  <a:schemeClr val="tx1">
                    <a:lumMod val="65000"/>
                    <a:lumOff val="35000"/>
                  </a:schemeClr>
                </a:solidFill>
                <a:latin typeface="Helvetica" pitchFamily="2" charset="0"/>
              </a:endParaRPr>
            </a:p>
          </p:txBody>
        </p:sp>
        <p:sp>
          <p:nvSpPr>
            <p:cNvPr id="13" name="TextBox 12">
              <a:extLst>
                <a:ext uri="{FF2B5EF4-FFF2-40B4-BE49-F238E27FC236}">
                  <a16:creationId xmlns:a16="http://schemas.microsoft.com/office/drawing/2014/main" id="{00DD0136-ADD8-0C97-3293-8F1C56474BF1}"/>
                </a:ext>
              </a:extLst>
            </p:cNvPr>
            <p:cNvSpPr txBox="1"/>
            <p:nvPr/>
          </p:nvSpPr>
          <p:spPr>
            <a:xfrm>
              <a:off x="9680619" y="4214338"/>
              <a:ext cx="1836668" cy="1375224"/>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Throughout the year, we host and participate special events that </a:t>
              </a:r>
              <a:r>
                <a:rPr lang="en-US" sz="1400" b="1" dirty="0">
                  <a:solidFill>
                    <a:schemeClr val="tx1">
                      <a:lumMod val="65000"/>
                      <a:lumOff val="35000"/>
                    </a:schemeClr>
                  </a:solidFill>
                  <a:latin typeface="Helvetica" pitchFamily="2" charset="0"/>
                </a:rPr>
                <a:t>pay</a:t>
              </a:r>
              <a:r>
                <a:rPr lang="en-US" sz="1400" dirty="0">
                  <a:solidFill>
                    <a:schemeClr val="tx1">
                      <a:lumMod val="65000"/>
                      <a:lumOff val="35000"/>
                    </a:schemeClr>
                  </a:solidFill>
                  <a:latin typeface="Helvetica" pitchFamily="2" charset="0"/>
                </a:rPr>
                <a:t> </a:t>
              </a:r>
              <a:r>
                <a:rPr lang="en-US" sz="1400" b="1" dirty="0">
                  <a:solidFill>
                    <a:schemeClr val="tx1">
                      <a:lumMod val="65000"/>
                      <a:lumOff val="35000"/>
                    </a:schemeClr>
                  </a:solidFill>
                  <a:latin typeface="Helvetica" pitchFamily="2" charset="0"/>
                </a:rPr>
                <a:t>tribute</a:t>
              </a:r>
              <a:r>
                <a:rPr lang="en-US" sz="1400" dirty="0">
                  <a:solidFill>
                    <a:schemeClr val="tx1">
                      <a:lumMod val="65000"/>
                      <a:lumOff val="35000"/>
                    </a:schemeClr>
                  </a:solidFill>
                  <a:latin typeface="Helvetica" pitchFamily="2" charset="0"/>
                </a:rPr>
                <a:t> to Veterans, raise </a:t>
              </a:r>
              <a:r>
                <a:rPr lang="en-US" sz="1400" b="1" dirty="0">
                  <a:solidFill>
                    <a:schemeClr val="tx1">
                      <a:lumMod val="65000"/>
                      <a:lumOff val="35000"/>
                    </a:schemeClr>
                  </a:solidFill>
                  <a:latin typeface="Helvetica" pitchFamily="2" charset="0"/>
                </a:rPr>
                <a:t>awareness</a:t>
              </a:r>
              <a:r>
                <a:rPr lang="en-US" sz="1400" dirty="0">
                  <a:solidFill>
                    <a:schemeClr val="tx1">
                      <a:lumMod val="65000"/>
                      <a:lumOff val="35000"/>
                    </a:schemeClr>
                  </a:solidFill>
                  <a:latin typeface="Helvetica" pitchFamily="2" charset="0"/>
                </a:rPr>
                <a:t> and </a:t>
              </a:r>
              <a:r>
                <a:rPr lang="en-US" sz="1400" b="1" dirty="0">
                  <a:solidFill>
                    <a:schemeClr val="tx1">
                      <a:lumMod val="65000"/>
                      <a:lumOff val="35000"/>
                    </a:schemeClr>
                  </a:solidFill>
                  <a:latin typeface="Helvetica" pitchFamily="2" charset="0"/>
                </a:rPr>
                <a:t>mobilize</a:t>
              </a:r>
              <a:r>
                <a:rPr lang="en-US" sz="1400" dirty="0">
                  <a:solidFill>
                    <a:schemeClr val="tx1">
                      <a:lumMod val="65000"/>
                      <a:lumOff val="35000"/>
                    </a:schemeClr>
                  </a:solidFill>
                  <a:latin typeface="Helvetica" pitchFamily="2" charset="0"/>
                </a:rPr>
                <a:t> volunteers</a:t>
              </a:r>
              <a:r>
                <a:rPr lang="en-US" sz="1400" dirty="0">
                  <a:solidFill>
                    <a:schemeClr val="tx1">
                      <a:lumMod val="50000"/>
                      <a:lumOff val="50000"/>
                    </a:schemeClr>
                  </a:solidFill>
                  <a:latin typeface="Helvetica" pitchFamily="2" charset="0"/>
                </a:rPr>
                <a:t>.</a:t>
              </a:r>
              <a:endParaRPr lang="en-US" sz="1400" b="1" dirty="0">
                <a:solidFill>
                  <a:schemeClr val="tx1">
                    <a:lumMod val="50000"/>
                    <a:lumOff val="50000"/>
                  </a:schemeClr>
                </a:solidFill>
                <a:latin typeface="Helvetica" pitchFamily="2" charset="0"/>
              </a:endParaRPr>
            </a:p>
          </p:txBody>
        </p:sp>
        <p:pic>
          <p:nvPicPr>
            <p:cNvPr id="14" name="Picture 2">
              <a:extLst>
                <a:ext uri="{FF2B5EF4-FFF2-40B4-BE49-F238E27FC236}">
                  <a16:creationId xmlns:a16="http://schemas.microsoft.com/office/drawing/2014/main" id="{5386C268-91CB-116A-E437-5644EC4CC9E1}"/>
                </a:ext>
              </a:extLst>
            </p:cNvPr>
            <p:cNvPicPr>
              <a:picLocks noChangeAspect="1"/>
            </p:cNvPicPr>
            <p:nvPr/>
          </p:nvPicPr>
          <p:blipFill rotWithShape="1">
            <a:blip r:embed="rId4">
              <a:extLst>
                <a:ext uri="{28A0092B-C50C-407E-A947-70E740481C1C}">
                  <a14:useLocalDpi xmlns:a14="http://schemas.microsoft.com/office/drawing/2010/main" val="0"/>
                </a:ext>
              </a:extLst>
            </a:blip>
            <a:srcRect l="6650" t="-293" r="26430" b="293"/>
            <a:stretch/>
          </p:blipFill>
          <p:spPr>
            <a:xfrm>
              <a:off x="3201433" y="1727383"/>
              <a:ext cx="1832788" cy="2319595"/>
            </a:xfrm>
            <a:prstGeom prst="rect">
              <a:avLst/>
            </a:prstGeom>
          </p:spPr>
        </p:pic>
        <p:pic>
          <p:nvPicPr>
            <p:cNvPr id="15" name="Picture 14">
              <a:extLst>
                <a:ext uri="{FF2B5EF4-FFF2-40B4-BE49-F238E27FC236}">
                  <a16:creationId xmlns:a16="http://schemas.microsoft.com/office/drawing/2014/main" id="{BC5EE5BA-81C9-D2FA-CE17-952529AA2C0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 r="10199" b="9824"/>
            <a:stretch/>
          </p:blipFill>
          <p:spPr bwMode="auto">
            <a:xfrm>
              <a:off x="9684503" y="1722719"/>
              <a:ext cx="1832784" cy="2289339"/>
            </a:xfrm>
            <a:prstGeom prst="rect">
              <a:avLst/>
            </a:prstGeom>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1A8ACF5-4171-2DBE-2A96-8B022DC1ECC5}"/>
                </a:ext>
              </a:extLst>
            </p:cNvPr>
            <p:cNvPicPr>
              <a:picLocks noChangeAspect="1"/>
            </p:cNvPicPr>
            <p:nvPr/>
          </p:nvPicPr>
          <p:blipFill rotWithShape="1">
            <a:blip r:embed="rId6"/>
            <a:srcRect t="6445" b="-1"/>
            <a:stretch/>
          </p:blipFill>
          <p:spPr>
            <a:xfrm>
              <a:off x="5359870" y="1722719"/>
              <a:ext cx="1836666" cy="2289339"/>
            </a:xfrm>
            <a:prstGeom prst="rect">
              <a:avLst/>
            </a:prstGeom>
          </p:spPr>
        </p:pic>
        <p:pic>
          <p:nvPicPr>
            <p:cNvPr id="17" name="Picture 16" descr="A group of people holding a sign&#10;&#10;Description automatically generated with medium confidence">
              <a:extLst>
                <a:ext uri="{FF2B5EF4-FFF2-40B4-BE49-F238E27FC236}">
                  <a16:creationId xmlns:a16="http://schemas.microsoft.com/office/drawing/2014/main" id="{F2A56D77-964C-FA2E-F592-DA8A4B6961B4}"/>
                </a:ext>
              </a:extLst>
            </p:cNvPr>
            <p:cNvPicPr>
              <a:picLocks noChangeAspect="1"/>
            </p:cNvPicPr>
            <p:nvPr/>
          </p:nvPicPr>
          <p:blipFill rotWithShape="1">
            <a:blip r:embed="rId7">
              <a:extLst>
                <a:ext uri="{28A0092B-C50C-407E-A947-70E740481C1C}">
                  <a14:useLocalDpi xmlns:a14="http://schemas.microsoft.com/office/drawing/2010/main" val="0"/>
                </a:ext>
              </a:extLst>
            </a:blip>
            <a:srcRect l="35340" t="32057" r="32479" b="13215"/>
            <a:stretch/>
          </p:blipFill>
          <p:spPr>
            <a:xfrm>
              <a:off x="7522185" y="1722719"/>
              <a:ext cx="1836668" cy="2342537"/>
            </a:xfrm>
            <a:prstGeom prst="rect">
              <a:avLst/>
            </a:prstGeom>
          </p:spPr>
        </p:pic>
      </p:grpSp>
      <p:sp>
        <p:nvSpPr>
          <p:cNvPr id="20" name="Text Placeholder 19">
            <a:extLst>
              <a:ext uri="{FF2B5EF4-FFF2-40B4-BE49-F238E27FC236}">
                <a16:creationId xmlns:a16="http://schemas.microsoft.com/office/drawing/2014/main" id="{07AE939A-4F8B-CB5E-795E-05F8CC8FAFD4}"/>
              </a:ext>
            </a:extLst>
          </p:cNvPr>
          <p:cNvSpPr>
            <a:spLocks noGrp="1"/>
          </p:cNvSpPr>
          <p:nvPr>
            <p:ph type="body" idx="1"/>
          </p:nvPr>
        </p:nvSpPr>
        <p:spPr>
          <a:xfrm>
            <a:off x="5502259" y="106880"/>
            <a:ext cx="5234517" cy="790789"/>
          </a:xfrm>
        </p:spPr>
        <p:txBody>
          <a:bodyPr>
            <a:normAutofit/>
          </a:bodyPr>
          <a:lstStyle/>
          <a:p>
            <a:r>
              <a:rPr lang="en-US" dirty="0">
                <a:solidFill>
                  <a:schemeClr val="bg1"/>
                </a:solidFill>
              </a:rPr>
              <a:t>Veterans Build - The Pillars</a:t>
            </a:r>
          </a:p>
        </p:txBody>
      </p:sp>
      <p:sp>
        <p:nvSpPr>
          <p:cNvPr id="18" name="Rectangle 17">
            <a:extLst>
              <a:ext uri="{FF2B5EF4-FFF2-40B4-BE49-F238E27FC236}">
                <a16:creationId xmlns:a16="http://schemas.microsoft.com/office/drawing/2014/main" id="{208B061E-D72C-5B49-AE20-88B85E59008F}"/>
              </a:ext>
            </a:extLst>
          </p:cNvPr>
          <p:cNvSpPr/>
          <p:nvPr/>
        </p:nvSpPr>
        <p:spPr>
          <a:xfrm>
            <a:off x="0" y="0"/>
            <a:ext cx="12192000" cy="713106"/>
          </a:xfrm>
          <a:prstGeom prst="rect">
            <a:avLst/>
          </a:prstGeom>
          <a:solidFill>
            <a:srgbClr val="892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Helvetica" pitchFamily="2" charset="0"/>
              </a:rPr>
              <a:t>The Pillars</a:t>
            </a:r>
          </a:p>
        </p:txBody>
      </p:sp>
      <p:pic>
        <p:nvPicPr>
          <p:cNvPr id="21" name="Picture 20">
            <a:extLst>
              <a:ext uri="{FF2B5EF4-FFF2-40B4-BE49-F238E27FC236}">
                <a16:creationId xmlns:a16="http://schemas.microsoft.com/office/drawing/2014/main" id="{651F5528-D910-E8EF-2FCB-478F34920A72}"/>
              </a:ext>
            </a:extLst>
          </p:cNvPr>
          <p:cNvPicPr>
            <a:picLocks noChangeAspect="1"/>
          </p:cNvPicPr>
          <p:nvPr/>
        </p:nvPicPr>
        <p:blipFill>
          <a:blip r:embed="rId8"/>
          <a:stretch>
            <a:fillRect/>
          </a:stretch>
        </p:blipFill>
        <p:spPr>
          <a:xfrm>
            <a:off x="-1" y="6172657"/>
            <a:ext cx="12191999" cy="713106"/>
          </a:xfrm>
          <a:prstGeom prst="rect">
            <a:avLst/>
          </a:prstGeom>
        </p:spPr>
      </p:pic>
    </p:spTree>
    <p:extLst>
      <p:ext uri="{BB962C8B-B14F-4D97-AF65-F5344CB8AC3E}">
        <p14:creationId xmlns:p14="http://schemas.microsoft.com/office/powerpoint/2010/main" val="1272957906"/>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19230</TotalTime>
  <Words>1707</Words>
  <Application>Microsoft Macintosh PowerPoint</Application>
  <PresentationFormat>Widescreen</PresentationFormat>
  <Paragraphs>165</Paragraphs>
  <Slides>27</Slides>
  <Notes>11</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Arial</vt:lpstr>
      <vt:lpstr>Avenir Next LT Pro</vt:lpstr>
      <vt:lpstr>Calibri</vt:lpstr>
      <vt:lpstr>Courier New</vt:lpstr>
      <vt:lpstr>DIN Black</vt:lpstr>
      <vt:lpstr>DINOT-Bold</vt:lpstr>
      <vt:lpstr>Helvetica</vt:lpstr>
      <vt:lpstr>Söhne</vt:lpstr>
      <vt:lpstr>Symbol</vt:lpstr>
      <vt:lpstr>Wingdings</vt:lpstr>
      <vt:lpstr>6_Office Theme</vt:lpstr>
      <vt:lpstr>10_Office Theme</vt:lpstr>
      <vt:lpstr>8_Office Theme</vt:lpstr>
      <vt:lpstr>7_Office Theme</vt:lpstr>
      <vt:lpstr>9_Office Theme</vt:lpstr>
      <vt:lpstr>2_Office Theme</vt:lpstr>
      <vt:lpstr>4_Office Theme</vt:lpstr>
      <vt:lpstr>PowerPoint Presentation</vt:lpstr>
      <vt:lpstr>Welcome &amp; Webinar Process </vt:lpstr>
      <vt:lpstr>Agenda</vt:lpstr>
      <vt:lpstr>Introductions</vt:lpstr>
      <vt:lpstr>Specially Adapted Housing Department of Veteran Affairs Flip to other presentation</vt:lpstr>
      <vt:lpstr>Habitat For Humanity Veterans Builds</vt:lpstr>
      <vt:lpstr>PowerPoint Presentation</vt:lpstr>
      <vt:lpstr>PowerPoint Presentation</vt:lpstr>
      <vt:lpstr>PowerPoint Presentation</vt:lpstr>
      <vt:lpstr>PowerPoint Presentation</vt:lpstr>
      <vt:lpstr>PowerPoint Presentation</vt:lpstr>
      <vt:lpstr>PowerPoint Presentation</vt:lpstr>
      <vt:lpstr>Video</vt:lpstr>
      <vt:lpstr>PowerPoint Presentation</vt:lpstr>
      <vt:lpstr>PowerPoint Presentation</vt:lpstr>
      <vt:lpstr>PowerPoint Presentation</vt:lpstr>
      <vt:lpstr>PowerPoint Presentation</vt:lpstr>
      <vt:lpstr>PVA Architecture &amp;  Government Relations</vt:lpstr>
      <vt:lpstr>Meet the Architects </vt:lpstr>
      <vt:lpstr>Mission Statement for Architecture: </vt:lpstr>
      <vt:lpstr>Education &amp; Outreach</vt:lpstr>
      <vt:lpstr>Healthcare Architecture </vt:lpstr>
      <vt:lpstr>Accessible Design</vt:lpstr>
      <vt:lpstr>Government Relations</vt:lpstr>
      <vt:lpstr>Legislation to Watch</vt:lpstr>
      <vt:lpstr>Don’t Forget</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Franklin</dc:creator>
  <cp:lastModifiedBy>julie.howell1891@gmail.com</cp:lastModifiedBy>
  <cp:revision>60</cp:revision>
  <dcterms:created xsi:type="dcterms:W3CDTF">2021-02-12T16:07:19Z</dcterms:created>
  <dcterms:modified xsi:type="dcterms:W3CDTF">2023-12-14T19:30:15Z</dcterms:modified>
</cp:coreProperties>
</file>